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1" r:id="rId3"/>
    <p:sldId id="258" r:id="rId4"/>
    <p:sldId id="259" r:id="rId5"/>
    <p:sldId id="260" r:id="rId6"/>
    <p:sldId id="290" r:id="rId7"/>
    <p:sldId id="289" r:id="rId8"/>
    <p:sldId id="261" r:id="rId9"/>
    <p:sldId id="267" r:id="rId10"/>
    <p:sldId id="292" r:id="rId11"/>
    <p:sldId id="268" r:id="rId12"/>
    <p:sldId id="262" r:id="rId13"/>
    <p:sldId id="270" r:id="rId14"/>
    <p:sldId id="293" r:id="rId15"/>
    <p:sldId id="294" r:id="rId16"/>
    <p:sldId id="275" r:id="rId17"/>
    <p:sldId id="269" r:id="rId18"/>
    <p:sldId id="271" r:id="rId19"/>
    <p:sldId id="263" r:id="rId20"/>
    <p:sldId id="288" r:id="rId21"/>
    <p:sldId id="303" r:id="rId22"/>
    <p:sldId id="282" r:id="rId23"/>
    <p:sldId id="284" r:id="rId24"/>
    <p:sldId id="264" r:id="rId25"/>
    <p:sldId id="277" r:id="rId26"/>
    <p:sldId id="295" r:id="rId27"/>
    <p:sldId id="296" r:id="rId28"/>
    <p:sldId id="297" r:id="rId29"/>
    <p:sldId id="298" r:id="rId30"/>
    <p:sldId id="300" r:id="rId31"/>
    <p:sldId id="299" r:id="rId32"/>
    <p:sldId id="301" r:id="rId33"/>
    <p:sldId id="302" r:id="rId34"/>
    <p:sldId id="274" r:id="rId35"/>
    <p:sldId id="278" r:id="rId36"/>
  </p:sldIdLst>
  <p:sldSz cx="12192000" cy="6858000"/>
  <p:notesSz cx="6858000" cy="9144000"/>
  <p:custDataLst>
    <p:tags r:id="rId3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820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0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445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91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67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228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55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98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798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88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89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37B4B-F172-4A5B-A14A-E3E45974DBB6}" type="datetimeFigureOut">
              <a:rPr lang="fr-FR" smtClean="0"/>
              <a:t>10/03/2022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56AE2-725B-4EC7-A098-EE2012B5B21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73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yTHdusLy2r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-162743"/>
            <a:ext cx="9144000" cy="2387600"/>
          </a:xfrm>
        </p:spPr>
        <p:txBody>
          <a:bodyPr>
            <a:normAutofit/>
          </a:bodyPr>
          <a:lstStyle/>
          <a:p>
            <a:r>
              <a:rPr lang="fr-FR" sz="4000" b="1" dirty="0" err="1" smtClean="0">
                <a:solidFill>
                  <a:srgbClr val="C00000"/>
                </a:solidFill>
              </a:rPr>
              <a:t>Transforma-se</a:t>
            </a:r>
            <a:r>
              <a:rPr lang="fr-FR" sz="4000" b="1" dirty="0" smtClean="0">
                <a:solidFill>
                  <a:srgbClr val="C00000"/>
                </a:solidFill>
              </a:rPr>
              <a:t> o </a:t>
            </a:r>
            <a:r>
              <a:rPr lang="fr-FR" sz="4000" b="1" dirty="0" err="1" smtClean="0">
                <a:solidFill>
                  <a:srgbClr val="C00000"/>
                </a:solidFill>
              </a:rPr>
              <a:t>amador</a:t>
            </a:r>
            <a:r>
              <a:rPr lang="fr-FR" sz="4000" b="1" dirty="0" smtClean="0">
                <a:solidFill>
                  <a:srgbClr val="C00000"/>
                </a:solidFill>
              </a:rPr>
              <a:t> na </a:t>
            </a:r>
            <a:r>
              <a:rPr lang="fr-FR" sz="4000" b="1" dirty="0" err="1" smtClean="0">
                <a:solidFill>
                  <a:srgbClr val="C00000"/>
                </a:solidFill>
              </a:rPr>
              <a:t>cousa</a:t>
            </a:r>
            <a:r>
              <a:rPr lang="fr-FR" sz="4000" b="1" dirty="0" smtClean="0">
                <a:solidFill>
                  <a:srgbClr val="C00000"/>
                </a:solidFill>
              </a:rPr>
              <a:t> </a:t>
            </a:r>
            <a:r>
              <a:rPr lang="fr-FR" sz="4000" b="1" dirty="0" err="1" smtClean="0">
                <a:solidFill>
                  <a:srgbClr val="C00000"/>
                </a:solidFill>
              </a:rPr>
              <a:t>amada</a:t>
            </a:r>
            <a:r>
              <a:rPr lang="fr-FR" sz="4000" b="1" dirty="0" smtClean="0">
                <a:solidFill>
                  <a:srgbClr val="C00000"/>
                </a:solidFill>
              </a:rPr>
              <a:t/>
            </a:r>
            <a:br>
              <a:rPr lang="fr-FR" sz="4000" b="1" dirty="0" smtClean="0">
                <a:solidFill>
                  <a:srgbClr val="C00000"/>
                </a:solidFill>
              </a:rPr>
            </a:br>
            <a:r>
              <a:rPr lang="fr-FR" sz="2400" dirty="0" err="1" smtClean="0"/>
              <a:t>Luís</a:t>
            </a:r>
            <a:r>
              <a:rPr lang="fr-FR" sz="2400" dirty="0" smtClean="0"/>
              <a:t> de </a:t>
            </a:r>
            <a:r>
              <a:rPr lang="fr-FR" sz="2400" dirty="0" err="1" smtClean="0"/>
              <a:t>Camões</a:t>
            </a:r>
            <a:endParaRPr lang="fr-F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386" y="2344712"/>
            <a:ext cx="2143125" cy="214312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44843" y="0"/>
            <a:ext cx="634313" cy="6858000"/>
          </a:xfrm>
          <a:prstGeom prst="rect">
            <a:avLst/>
          </a:prstGeom>
          <a:solidFill>
            <a:srgbClr val="4646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22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755650"/>
            <a:ext cx="9525000" cy="5346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636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Camões começa esse famoso poema dizendo que aquele que ama, tanto pensa e imagina a coisa amada que acaba por se esquecer de si e “</a:t>
            </a:r>
            <a:r>
              <a:rPr lang="pt-BR" dirty="0" smtClean="0"/>
              <a:t>transforma-se</a:t>
            </a:r>
            <a:r>
              <a:rPr lang="pt-BR" dirty="0"/>
              <a:t>” no objeto desejado.</a:t>
            </a:r>
            <a:endParaRPr lang="fr-FR" dirty="0"/>
          </a:p>
          <a:p>
            <a:pPr marL="0" indent="0">
              <a:buNone/>
            </a:pPr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27088"/>
            <a:ext cx="2590800" cy="86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509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/>
              <a:t>Na segunda quadra o “amador” não é uma pura alma, mas também um corpo. As duas quadras configuram a concepção platônica do Amor. O poeta idealiza e imagina tanto a amada, que já a tem em si mesmo, como ideal, que se personifica no seu sentimento amoroso e ganha realidade dentro do próprio poeta. Aquele que ama se transforma na amada, de tanto idealizá-la; logo não tem mais o que desejar, pois já tem em si mesmo a ideia do ser que deseja.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839788"/>
            <a:ext cx="2438400" cy="850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24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No primeiro verso da terceira estrofe o autor faz exaltação à pessoa amada e utiliza a expressão “</a:t>
            </a:r>
            <a:r>
              <a:rPr lang="pt-BR" dirty="0" err="1"/>
              <a:t>semidéia</a:t>
            </a:r>
            <a:r>
              <a:rPr lang="pt-BR" dirty="0"/>
              <a:t>” no lugar de semideusa, atribuindo um novo sentido a expressão já existente, comparando a pessoa amada ao divino. </a:t>
            </a:r>
            <a:endParaRPr lang="fr-FR" dirty="0"/>
          </a:p>
          <a:p>
            <a:pPr marL="0" indent="0">
              <a:buNone/>
            </a:pPr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300" y="992188"/>
            <a:ext cx="2311400" cy="698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654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530" y="862914"/>
            <a:ext cx="10058400" cy="528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92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44" y="790492"/>
            <a:ext cx="10058400" cy="528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67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1924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A coisa amada nunca é um mero objeto físico: pelo amador, ela é vista com tal graça e perfeição que se torna quase um arquétipo platônico, um ente metafísico do famoso Mundo das Ideias, uma “</a:t>
            </a:r>
            <a:r>
              <a:rPr lang="pt-BR" dirty="0" err="1"/>
              <a:t>semidéia</a:t>
            </a:r>
            <a:r>
              <a:rPr lang="pt-BR" dirty="0"/>
              <a:t>” que “está no pensamento como ideia”.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994" y="1954398"/>
            <a:ext cx="8036011" cy="46234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3335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/>
              <a:t>O primeiro terceto faz uma ressalva esclarecedora: por mais linda e pura que seja, não passa de uma ideia, e é próprio das ideias existirem apenas no pensamento. O corpo tem suas necessidades, que podem ser pensadas, mas pensá-las não é suficiente para satisfazê-las.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300" y="1027906"/>
            <a:ext cx="23114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/>
              <a:t>Na primeira linha da quarta estrofe, encontramos o trecho </a:t>
            </a:r>
            <a:r>
              <a:rPr lang="pt-BR" dirty="0" smtClean="0"/>
              <a:t>“está </a:t>
            </a:r>
            <a:r>
              <a:rPr lang="pt-BR" dirty="0"/>
              <a:t>no pensamento como </a:t>
            </a:r>
            <a:r>
              <a:rPr lang="pt-BR" dirty="0" err="1"/>
              <a:t>idéia</a:t>
            </a:r>
            <a:r>
              <a:rPr lang="pt-BR" dirty="0"/>
              <a:t>”, que nos remete a </a:t>
            </a:r>
            <a:r>
              <a:rPr lang="pt-BR" dirty="0" err="1"/>
              <a:t>idéia</a:t>
            </a:r>
            <a:r>
              <a:rPr lang="pt-BR" dirty="0"/>
              <a:t> de algo imaginário, platônico. Camões não termina o poema como escravo do corpo, mas retoma o amador por inteiro, dizendo-se feito “de vivo e puro amor” que “como matéria simples busca a forma”. Não é seu corpo que é “matéria simples”, mas toda a sua pessoa, que anseia transformar-se naquilo que ama. </a:t>
            </a:r>
            <a:br>
              <a:rPr lang="pt-BR" dirty="0"/>
            </a:b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802" y="1093788"/>
            <a:ext cx="2514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6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Campo lexical</a:t>
            </a:r>
            <a:endParaRPr lang="fr-F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err="1" smtClean="0"/>
              <a:t>Temos</a:t>
            </a:r>
            <a:r>
              <a:rPr lang="fr-FR" dirty="0" smtClean="0"/>
              <a:t> o campo lexical de </a:t>
            </a:r>
            <a:r>
              <a:rPr lang="fr-FR" dirty="0" err="1" smtClean="0"/>
              <a:t>um</a:t>
            </a:r>
            <a:r>
              <a:rPr lang="fr-FR" dirty="0" smtClean="0"/>
              <a:t> </a:t>
            </a:r>
            <a:r>
              <a:rPr lang="fr-FR" dirty="0" err="1" smtClean="0">
                <a:solidFill>
                  <a:srgbClr val="FF0000"/>
                </a:solidFill>
              </a:rPr>
              <a:t>mundo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ideal</a:t>
            </a:r>
            <a:r>
              <a:rPr lang="fr-FR" dirty="0" smtClean="0">
                <a:solidFill>
                  <a:srgbClr val="FF0000"/>
                </a:solidFill>
              </a:rPr>
              <a:t> e </a:t>
            </a:r>
            <a:r>
              <a:rPr lang="fr-FR" dirty="0" err="1" smtClean="0">
                <a:solidFill>
                  <a:srgbClr val="FF0000"/>
                </a:solidFill>
              </a:rPr>
              <a:t>irreal</a:t>
            </a:r>
            <a:r>
              <a:rPr lang="fr-FR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600" dirty="0" err="1">
                <a:solidFill>
                  <a:srgbClr val="FF0000"/>
                </a:solidFill>
              </a:rPr>
              <a:t>Transforma</a:t>
            </a:r>
            <a:r>
              <a:rPr lang="fr-FR" sz="1600" dirty="0" err="1"/>
              <a:t>-se</a:t>
            </a:r>
            <a:r>
              <a:rPr lang="fr-FR" sz="1600" dirty="0"/>
              <a:t> o </a:t>
            </a:r>
            <a:r>
              <a:rPr lang="fr-FR" sz="1600" dirty="0" err="1"/>
              <a:t>amador</a:t>
            </a:r>
            <a:r>
              <a:rPr lang="fr-FR" sz="1600" dirty="0"/>
              <a:t> na </a:t>
            </a:r>
            <a:r>
              <a:rPr lang="fr-FR" sz="1600" dirty="0" err="1"/>
              <a:t>cousa</a:t>
            </a:r>
            <a:r>
              <a:rPr lang="fr-FR" sz="1600" dirty="0"/>
              <a:t> </a:t>
            </a:r>
            <a:r>
              <a:rPr lang="fr-FR" sz="1600" dirty="0" err="1"/>
              <a:t>amada</a:t>
            </a:r>
            <a:r>
              <a:rPr lang="fr-FR" sz="1600" b="1" dirty="0"/>
              <a:t>,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err="1"/>
              <a:t>por</a:t>
            </a:r>
            <a:r>
              <a:rPr lang="fr-FR" sz="1600" dirty="0"/>
              <a:t> </a:t>
            </a:r>
            <a:r>
              <a:rPr lang="fr-FR" sz="1600" dirty="0" err="1"/>
              <a:t>virtude</a:t>
            </a:r>
            <a:r>
              <a:rPr lang="fr-FR" sz="1600" dirty="0"/>
              <a:t> do </a:t>
            </a:r>
            <a:r>
              <a:rPr lang="fr-FR" sz="1600" dirty="0" err="1"/>
              <a:t>muito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FF0000"/>
                </a:solidFill>
              </a:rPr>
              <a:t>imaginar</a:t>
            </a:r>
            <a:r>
              <a:rPr lang="fr-FR" sz="1600" dirty="0"/>
              <a:t>;</a:t>
            </a:r>
            <a:br>
              <a:rPr lang="fr-FR" sz="1600" dirty="0"/>
            </a:br>
            <a:r>
              <a:rPr lang="fr-FR" sz="1600" dirty="0" err="1"/>
              <a:t>não</a:t>
            </a:r>
            <a:r>
              <a:rPr lang="fr-FR" sz="1600" dirty="0"/>
              <a:t> </a:t>
            </a:r>
            <a:r>
              <a:rPr lang="fr-FR" sz="1600" dirty="0" err="1"/>
              <a:t>tenho</a:t>
            </a:r>
            <a:r>
              <a:rPr lang="fr-FR" sz="1600" dirty="0"/>
              <a:t>, logo, mais que </a:t>
            </a:r>
            <a:r>
              <a:rPr lang="fr-FR" sz="1600" dirty="0" err="1">
                <a:solidFill>
                  <a:srgbClr val="FF0000"/>
                </a:solidFill>
              </a:rPr>
              <a:t>desejar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pois </a:t>
            </a:r>
            <a:r>
              <a:rPr lang="fr-FR" sz="1600" dirty="0" err="1"/>
              <a:t>em</a:t>
            </a:r>
            <a:r>
              <a:rPr lang="fr-FR" sz="1600" dirty="0"/>
              <a:t> </a:t>
            </a:r>
            <a:r>
              <a:rPr lang="fr-FR" sz="1600" dirty="0" err="1"/>
              <a:t>mim</a:t>
            </a:r>
            <a:r>
              <a:rPr lang="fr-FR" sz="1600" dirty="0"/>
              <a:t> </a:t>
            </a:r>
            <a:r>
              <a:rPr lang="fr-FR" sz="1600" dirty="0" err="1"/>
              <a:t>tenho</a:t>
            </a:r>
            <a:r>
              <a:rPr lang="fr-FR" sz="1600" dirty="0"/>
              <a:t> a parte </a:t>
            </a:r>
            <a:r>
              <a:rPr lang="fr-FR" sz="1600" dirty="0" err="1">
                <a:solidFill>
                  <a:srgbClr val="FF0000"/>
                </a:solidFill>
              </a:rPr>
              <a:t>desejada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Se </a:t>
            </a:r>
            <a:r>
              <a:rPr lang="fr-FR" sz="1600" dirty="0" err="1"/>
              <a:t>nela</a:t>
            </a:r>
            <a:r>
              <a:rPr lang="fr-FR" sz="1600" dirty="0"/>
              <a:t> </a:t>
            </a:r>
            <a:r>
              <a:rPr lang="fr-FR" sz="1600" dirty="0" err="1"/>
              <a:t>está</a:t>
            </a:r>
            <a:r>
              <a:rPr lang="fr-FR" sz="1600" dirty="0"/>
              <a:t> </a:t>
            </a:r>
            <a:r>
              <a:rPr lang="fr-FR" sz="1600" dirty="0" err="1"/>
              <a:t>minha</a:t>
            </a:r>
            <a:r>
              <a:rPr lang="fr-FR" sz="1600" dirty="0"/>
              <a:t> alma </a:t>
            </a:r>
            <a:r>
              <a:rPr lang="fr-FR" sz="1600" dirty="0" err="1">
                <a:solidFill>
                  <a:srgbClr val="FF0000"/>
                </a:solidFill>
              </a:rPr>
              <a:t>transformada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que mais </a:t>
            </a:r>
            <a:r>
              <a:rPr lang="fr-FR" sz="1600" dirty="0" err="1">
                <a:solidFill>
                  <a:srgbClr val="FF0000"/>
                </a:solidFill>
              </a:rPr>
              <a:t>deseja</a:t>
            </a:r>
            <a:r>
              <a:rPr lang="fr-FR" sz="1600" dirty="0"/>
              <a:t> o corpo de </a:t>
            </a:r>
            <a:r>
              <a:rPr lang="fr-FR" sz="1600" dirty="0" err="1">
                <a:solidFill>
                  <a:srgbClr val="FF0000"/>
                </a:solidFill>
              </a:rPr>
              <a:t>alcançar</a:t>
            </a:r>
            <a:r>
              <a:rPr lang="fr-FR" sz="1600" dirty="0">
                <a:solidFill>
                  <a:srgbClr val="FF0000"/>
                </a:solidFill>
              </a:rPr>
              <a:t>?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err="1"/>
              <a:t>Em</a:t>
            </a:r>
            <a:r>
              <a:rPr lang="fr-FR" sz="1600" dirty="0"/>
              <a:t> si </a:t>
            </a:r>
            <a:r>
              <a:rPr lang="fr-FR" sz="1600" dirty="0" err="1"/>
              <a:t>somente</a:t>
            </a:r>
            <a:r>
              <a:rPr lang="fr-FR" sz="1600" dirty="0"/>
              <a:t> </a:t>
            </a:r>
            <a:r>
              <a:rPr lang="fr-FR" sz="1600" dirty="0" err="1"/>
              <a:t>pode</a:t>
            </a:r>
            <a:r>
              <a:rPr lang="fr-FR" sz="1600" dirty="0"/>
              <a:t> </a:t>
            </a:r>
            <a:r>
              <a:rPr lang="fr-FR" sz="1600" dirty="0" err="1"/>
              <a:t>descansar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pois </a:t>
            </a:r>
            <a:r>
              <a:rPr lang="fr-FR" sz="1600" dirty="0" err="1"/>
              <a:t>consigo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FF0000"/>
                </a:solidFill>
              </a:rPr>
              <a:t>tal</a:t>
            </a:r>
            <a:r>
              <a:rPr lang="fr-FR" sz="1600" dirty="0">
                <a:solidFill>
                  <a:srgbClr val="FF0000"/>
                </a:solidFill>
              </a:rPr>
              <a:t> alma </a:t>
            </a:r>
            <a:r>
              <a:rPr lang="fr-FR" sz="1600" dirty="0" err="1"/>
              <a:t>está</a:t>
            </a:r>
            <a:r>
              <a:rPr lang="fr-FR" sz="1600" dirty="0"/>
              <a:t> </a:t>
            </a:r>
            <a:r>
              <a:rPr lang="fr-FR" sz="1600" dirty="0" err="1"/>
              <a:t>ligada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Mas </a:t>
            </a:r>
            <a:r>
              <a:rPr lang="fr-FR" sz="1600" dirty="0" err="1"/>
              <a:t>esta</a:t>
            </a:r>
            <a:r>
              <a:rPr lang="fr-FR" sz="1600" dirty="0"/>
              <a:t> </a:t>
            </a:r>
            <a:r>
              <a:rPr lang="fr-FR" sz="1600" dirty="0" err="1"/>
              <a:t>linda</a:t>
            </a:r>
            <a:r>
              <a:rPr lang="fr-FR" sz="1600" dirty="0"/>
              <a:t> e </a:t>
            </a:r>
            <a:r>
              <a:rPr lang="fr-FR" sz="1600" dirty="0" err="1"/>
              <a:t>pura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FF0000"/>
                </a:solidFill>
              </a:rPr>
              <a:t>semidéia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que, </a:t>
            </a:r>
            <a:r>
              <a:rPr lang="fr-FR" sz="1600" dirty="0" err="1"/>
              <a:t>como</a:t>
            </a:r>
            <a:r>
              <a:rPr lang="fr-FR" sz="1600" dirty="0"/>
              <a:t> </a:t>
            </a:r>
            <a:r>
              <a:rPr lang="fr-FR" sz="1600" dirty="0" err="1"/>
              <a:t>um</a:t>
            </a:r>
            <a:r>
              <a:rPr lang="fr-FR" sz="1600" dirty="0"/>
              <a:t> </a:t>
            </a:r>
            <a:r>
              <a:rPr lang="fr-FR" sz="1600" dirty="0" err="1"/>
              <a:t>acidente</a:t>
            </a:r>
            <a:r>
              <a:rPr lang="fr-FR" sz="1600" dirty="0"/>
              <a:t> </a:t>
            </a:r>
            <a:r>
              <a:rPr lang="fr-FR" sz="1600" dirty="0" err="1"/>
              <a:t>em</a:t>
            </a:r>
            <a:r>
              <a:rPr lang="fr-FR" sz="1600" dirty="0"/>
              <a:t> </a:t>
            </a:r>
            <a:r>
              <a:rPr lang="fr-FR" sz="1600" dirty="0" err="1"/>
              <a:t>seu</a:t>
            </a:r>
            <a:r>
              <a:rPr lang="fr-FR" sz="1600" dirty="0"/>
              <a:t> </a:t>
            </a:r>
            <a:r>
              <a:rPr lang="fr-FR" sz="1600" dirty="0" err="1"/>
              <a:t>sujeito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assim</a:t>
            </a:r>
            <a:r>
              <a:rPr lang="fr-FR" sz="1600" dirty="0"/>
              <a:t> </a:t>
            </a:r>
            <a:r>
              <a:rPr lang="fr-FR" sz="1600" dirty="0" err="1"/>
              <a:t>como</a:t>
            </a:r>
            <a:r>
              <a:rPr lang="fr-FR" sz="1600" dirty="0"/>
              <a:t> a alma </a:t>
            </a:r>
            <a:r>
              <a:rPr lang="fr-FR" sz="1600" dirty="0" err="1"/>
              <a:t>minha</a:t>
            </a:r>
            <a:r>
              <a:rPr lang="fr-FR" sz="1600" dirty="0"/>
              <a:t> se conforma,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err="1"/>
              <a:t>está</a:t>
            </a:r>
            <a:r>
              <a:rPr lang="fr-FR" sz="1600" dirty="0"/>
              <a:t> no </a:t>
            </a:r>
            <a:r>
              <a:rPr lang="fr-FR" sz="1600" dirty="0" err="1">
                <a:solidFill>
                  <a:srgbClr val="FF0000"/>
                </a:solidFill>
              </a:rPr>
              <a:t>pensamento</a:t>
            </a:r>
            <a:r>
              <a:rPr lang="fr-FR" sz="1600" dirty="0"/>
              <a:t> </a:t>
            </a:r>
            <a:r>
              <a:rPr lang="fr-FR" sz="1600" dirty="0" err="1"/>
              <a:t>como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FF0000"/>
                </a:solidFill>
              </a:rPr>
              <a:t>idéia</a:t>
            </a:r>
            <a:r>
              <a:rPr lang="fr-FR" sz="1600" dirty="0"/>
              <a:t>:</a:t>
            </a:r>
            <a:br>
              <a:rPr lang="fr-FR" sz="1600" dirty="0"/>
            </a:br>
            <a:r>
              <a:rPr lang="fr-FR" sz="1600" dirty="0"/>
              <a:t>[e] o vivo e </a:t>
            </a:r>
            <a:r>
              <a:rPr lang="fr-FR" sz="1600" dirty="0" err="1"/>
              <a:t>puro</a:t>
            </a:r>
            <a:r>
              <a:rPr lang="fr-FR" sz="1600" dirty="0"/>
              <a:t> </a:t>
            </a:r>
            <a:r>
              <a:rPr lang="fr-FR" sz="1600" dirty="0" err="1"/>
              <a:t>amor</a:t>
            </a:r>
            <a:r>
              <a:rPr lang="fr-FR" sz="1600" dirty="0"/>
              <a:t> de que sou </a:t>
            </a:r>
            <a:r>
              <a:rPr lang="fr-FR" sz="1600" dirty="0" err="1"/>
              <a:t>feito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como</a:t>
            </a:r>
            <a:r>
              <a:rPr lang="fr-FR" sz="1600" dirty="0"/>
              <a:t> a </a:t>
            </a:r>
            <a:r>
              <a:rPr lang="fr-FR" sz="1600" dirty="0" err="1"/>
              <a:t>matéria</a:t>
            </a:r>
            <a:r>
              <a:rPr lang="fr-FR" sz="1600" dirty="0"/>
              <a:t> simples </a:t>
            </a:r>
            <a:r>
              <a:rPr lang="fr-FR" sz="1600" dirty="0" err="1">
                <a:solidFill>
                  <a:srgbClr val="FF0000"/>
                </a:solidFill>
              </a:rPr>
              <a:t>busca</a:t>
            </a:r>
            <a:r>
              <a:rPr lang="fr-FR" sz="1600" dirty="0"/>
              <a:t> a forma.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402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63" y="115329"/>
            <a:ext cx="5910937" cy="6594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178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Campo lexical</a:t>
            </a:r>
            <a:endParaRPr lang="fr-F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err="1" smtClean="0"/>
              <a:t>Temos</a:t>
            </a:r>
            <a:r>
              <a:rPr lang="fr-FR" dirty="0" smtClean="0"/>
              <a:t> o campo </a:t>
            </a:r>
            <a:r>
              <a:rPr lang="fr-FR" dirty="0"/>
              <a:t>lexical da </a:t>
            </a:r>
            <a:r>
              <a:rPr lang="fr-FR" dirty="0" err="1">
                <a:solidFill>
                  <a:srgbClr val="00B050"/>
                </a:solidFill>
              </a:rPr>
              <a:t>perfeição</a:t>
            </a:r>
            <a:r>
              <a:rPr lang="fr-FR" dirty="0"/>
              <a:t>.</a:t>
            </a:r>
            <a:endParaRPr lang="fr-FR" dirty="0" smtClean="0"/>
          </a:p>
          <a:p>
            <a:pPr marL="0" indent="0">
              <a:buNone/>
            </a:pPr>
            <a:r>
              <a:rPr lang="fr-FR" sz="1600" dirty="0" err="1"/>
              <a:t>Transforma-se</a:t>
            </a:r>
            <a:r>
              <a:rPr lang="fr-FR" sz="1600" dirty="0"/>
              <a:t> o </a:t>
            </a:r>
            <a:r>
              <a:rPr lang="fr-FR" sz="1600" dirty="0" err="1"/>
              <a:t>amador</a:t>
            </a:r>
            <a:r>
              <a:rPr lang="fr-FR" sz="1600" dirty="0"/>
              <a:t> na </a:t>
            </a:r>
            <a:r>
              <a:rPr lang="fr-FR" sz="1600" dirty="0" err="1"/>
              <a:t>cousa</a:t>
            </a:r>
            <a:r>
              <a:rPr lang="fr-FR" sz="1600" dirty="0"/>
              <a:t> </a:t>
            </a:r>
            <a:r>
              <a:rPr lang="fr-FR" sz="1600" dirty="0" err="1"/>
              <a:t>amada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por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00B050"/>
                </a:solidFill>
              </a:rPr>
              <a:t>virtude</a:t>
            </a:r>
            <a:r>
              <a:rPr lang="fr-FR" sz="1600" dirty="0"/>
              <a:t> do </a:t>
            </a:r>
            <a:r>
              <a:rPr lang="fr-FR" sz="1600" dirty="0" err="1"/>
              <a:t>muito</a:t>
            </a:r>
            <a:r>
              <a:rPr lang="fr-FR" sz="1600" dirty="0"/>
              <a:t> </a:t>
            </a:r>
            <a:r>
              <a:rPr lang="fr-FR" sz="1600" dirty="0" err="1"/>
              <a:t>imaginar</a:t>
            </a:r>
            <a:r>
              <a:rPr lang="fr-FR" sz="1600" dirty="0"/>
              <a:t>;</a:t>
            </a:r>
            <a:br>
              <a:rPr lang="fr-FR" sz="1600" dirty="0"/>
            </a:br>
            <a:r>
              <a:rPr lang="fr-FR" sz="1600" dirty="0" err="1"/>
              <a:t>não</a:t>
            </a:r>
            <a:r>
              <a:rPr lang="fr-FR" sz="1600" dirty="0"/>
              <a:t> </a:t>
            </a:r>
            <a:r>
              <a:rPr lang="fr-FR" sz="1600" dirty="0" err="1"/>
              <a:t>tenho</a:t>
            </a:r>
            <a:r>
              <a:rPr lang="fr-FR" sz="1600" dirty="0"/>
              <a:t>, logo, mais que </a:t>
            </a:r>
            <a:r>
              <a:rPr lang="fr-FR" sz="1600" dirty="0" err="1"/>
              <a:t>desejar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pois </a:t>
            </a:r>
            <a:r>
              <a:rPr lang="fr-FR" sz="1600" dirty="0" err="1"/>
              <a:t>em</a:t>
            </a:r>
            <a:r>
              <a:rPr lang="fr-FR" sz="1600" dirty="0"/>
              <a:t> </a:t>
            </a:r>
            <a:r>
              <a:rPr lang="fr-FR" sz="1600" dirty="0" err="1"/>
              <a:t>mim</a:t>
            </a:r>
            <a:r>
              <a:rPr lang="fr-FR" sz="1600" dirty="0"/>
              <a:t> </a:t>
            </a:r>
            <a:r>
              <a:rPr lang="fr-FR" sz="1600" dirty="0" err="1"/>
              <a:t>tenho</a:t>
            </a:r>
            <a:r>
              <a:rPr lang="fr-FR" sz="1600" dirty="0"/>
              <a:t> a parte </a:t>
            </a:r>
            <a:r>
              <a:rPr lang="fr-FR" sz="1600" dirty="0" err="1"/>
              <a:t>desejada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Se </a:t>
            </a:r>
            <a:r>
              <a:rPr lang="fr-FR" sz="1600" dirty="0" err="1"/>
              <a:t>nela</a:t>
            </a:r>
            <a:r>
              <a:rPr lang="fr-FR" sz="1600" dirty="0"/>
              <a:t> </a:t>
            </a:r>
            <a:r>
              <a:rPr lang="fr-FR" sz="1600" dirty="0" err="1"/>
              <a:t>está</a:t>
            </a:r>
            <a:r>
              <a:rPr lang="fr-FR" sz="1600" dirty="0"/>
              <a:t> </a:t>
            </a:r>
            <a:r>
              <a:rPr lang="fr-FR" sz="1600" dirty="0" err="1"/>
              <a:t>minha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00B050"/>
                </a:solidFill>
              </a:rPr>
              <a:t>alma </a:t>
            </a:r>
            <a:r>
              <a:rPr lang="fr-FR" sz="1600" dirty="0" err="1">
                <a:solidFill>
                  <a:srgbClr val="00B050"/>
                </a:solidFill>
              </a:rPr>
              <a:t>transformada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que mais </a:t>
            </a:r>
            <a:r>
              <a:rPr lang="fr-FR" sz="1600" dirty="0" err="1"/>
              <a:t>deseja</a:t>
            </a:r>
            <a:r>
              <a:rPr lang="fr-FR" sz="1600" dirty="0"/>
              <a:t> o corpo de </a:t>
            </a:r>
            <a:r>
              <a:rPr lang="fr-FR" sz="1600" dirty="0" err="1"/>
              <a:t>alcançar</a:t>
            </a:r>
            <a:r>
              <a:rPr lang="fr-FR" sz="1600" dirty="0"/>
              <a:t>?</a:t>
            </a:r>
            <a:br>
              <a:rPr lang="fr-FR" sz="1600" dirty="0"/>
            </a:br>
            <a:r>
              <a:rPr lang="fr-FR" sz="1600" dirty="0" err="1"/>
              <a:t>Em</a:t>
            </a:r>
            <a:r>
              <a:rPr lang="fr-FR" sz="1600" dirty="0"/>
              <a:t> si </a:t>
            </a:r>
            <a:r>
              <a:rPr lang="fr-FR" sz="1600" dirty="0" err="1"/>
              <a:t>somente</a:t>
            </a:r>
            <a:r>
              <a:rPr lang="fr-FR" sz="1600" dirty="0"/>
              <a:t> </a:t>
            </a:r>
            <a:r>
              <a:rPr lang="fr-FR" sz="1600" dirty="0" err="1"/>
              <a:t>pode</a:t>
            </a:r>
            <a:r>
              <a:rPr lang="fr-FR" sz="1600" dirty="0"/>
              <a:t> </a:t>
            </a:r>
            <a:r>
              <a:rPr lang="fr-FR" sz="1600" dirty="0" err="1"/>
              <a:t>descansar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pois </a:t>
            </a:r>
            <a:r>
              <a:rPr lang="fr-FR" sz="1600" dirty="0" err="1"/>
              <a:t>consigo</a:t>
            </a:r>
            <a:r>
              <a:rPr lang="fr-FR" sz="1600" dirty="0"/>
              <a:t> </a:t>
            </a:r>
            <a:r>
              <a:rPr lang="fr-FR" sz="1600" dirty="0" err="1"/>
              <a:t>tal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00B050"/>
                </a:solidFill>
              </a:rPr>
              <a:t>alma</a:t>
            </a:r>
            <a:r>
              <a:rPr lang="fr-FR" sz="1600" dirty="0"/>
              <a:t> </a:t>
            </a:r>
            <a:r>
              <a:rPr lang="fr-FR" sz="1600" dirty="0" err="1"/>
              <a:t>está</a:t>
            </a:r>
            <a:r>
              <a:rPr lang="fr-FR" sz="1600" dirty="0"/>
              <a:t> </a:t>
            </a:r>
            <a:r>
              <a:rPr lang="fr-FR" sz="1600" dirty="0" err="1"/>
              <a:t>ligada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Mas </a:t>
            </a:r>
            <a:r>
              <a:rPr lang="fr-FR" sz="1600" dirty="0" err="1"/>
              <a:t>esta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00B050"/>
                </a:solidFill>
              </a:rPr>
              <a:t>linda</a:t>
            </a:r>
            <a:r>
              <a:rPr lang="fr-FR" sz="1600" dirty="0"/>
              <a:t> e </a:t>
            </a:r>
            <a:r>
              <a:rPr lang="fr-FR" sz="1600" dirty="0" err="1">
                <a:solidFill>
                  <a:srgbClr val="00B050"/>
                </a:solidFill>
              </a:rPr>
              <a:t>pura</a:t>
            </a:r>
            <a:r>
              <a:rPr lang="fr-FR" sz="1600" dirty="0"/>
              <a:t> </a:t>
            </a:r>
            <a:r>
              <a:rPr lang="fr-FR" sz="1600" dirty="0" err="1"/>
              <a:t>semidéia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que, </a:t>
            </a:r>
            <a:r>
              <a:rPr lang="fr-FR" sz="1600" dirty="0" err="1"/>
              <a:t>como</a:t>
            </a:r>
            <a:r>
              <a:rPr lang="fr-FR" sz="1600" dirty="0"/>
              <a:t> </a:t>
            </a:r>
            <a:r>
              <a:rPr lang="fr-FR" sz="1600" dirty="0" err="1"/>
              <a:t>um</a:t>
            </a:r>
            <a:r>
              <a:rPr lang="fr-FR" sz="1600" dirty="0"/>
              <a:t> </a:t>
            </a:r>
            <a:r>
              <a:rPr lang="fr-FR" sz="1600" dirty="0" err="1"/>
              <a:t>acidente</a:t>
            </a:r>
            <a:r>
              <a:rPr lang="fr-FR" sz="1600" dirty="0"/>
              <a:t> </a:t>
            </a:r>
            <a:r>
              <a:rPr lang="fr-FR" sz="1600" dirty="0" err="1"/>
              <a:t>em</a:t>
            </a:r>
            <a:r>
              <a:rPr lang="fr-FR" sz="1600" dirty="0"/>
              <a:t> </a:t>
            </a:r>
            <a:r>
              <a:rPr lang="fr-FR" sz="1600" dirty="0" err="1"/>
              <a:t>seu</a:t>
            </a:r>
            <a:r>
              <a:rPr lang="fr-FR" sz="1600" dirty="0"/>
              <a:t> </a:t>
            </a:r>
            <a:r>
              <a:rPr lang="fr-FR" sz="1600" dirty="0" err="1"/>
              <a:t>sujeito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assim</a:t>
            </a:r>
            <a:r>
              <a:rPr lang="fr-FR" sz="1600" dirty="0"/>
              <a:t> </a:t>
            </a:r>
            <a:r>
              <a:rPr lang="fr-FR" sz="1600" dirty="0" err="1"/>
              <a:t>como</a:t>
            </a:r>
            <a:r>
              <a:rPr lang="fr-FR" sz="1600" dirty="0"/>
              <a:t> a alma </a:t>
            </a:r>
            <a:r>
              <a:rPr lang="fr-FR" sz="1600" dirty="0" err="1"/>
              <a:t>minha</a:t>
            </a:r>
            <a:r>
              <a:rPr lang="fr-FR" sz="1600" dirty="0"/>
              <a:t> se conforma,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err="1"/>
              <a:t>está</a:t>
            </a:r>
            <a:r>
              <a:rPr lang="fr-FR" sz="1600" dirty="0"/>
              <a:t> no </a:t>
            </a:r>
            <a:r>
              <a:rPr lang="fr-FR" sz="1600" dirty="0" err="1"/>
              <a:t>pensamento</a:t>
            </a:r>
            <a:r>
              <a:rPr lang="fr-FR" sz="1600" dirty="0"/>
              <a:t> </a:t>
            </a:r>
            <a:r>
              <a:rPr lang="fr-FR" sz="1600" dirty="0" err="1"/>
              <a:t>como</a:t>
            </a:r>
            <a:r>
              <a:rPr lang="fr-FR" sz="1600" dirty="0"/>
              <a:t> </a:t>
            </a:r>
            <a:r>
              <a:rPr lang="fr-FR" sz="1600" dirty="0" err="1"/>
              <a:t>idéia</a:t>
            </a:r>
            <a:r>
              <a:rPr lang="fr-FR" sz="1600" dirty="0"/>
              <a:t>:</a:t>
            </a:r>
            <a:br>
              <a:rPr lang="fr-FR" sz="1600" dirty="0"/>
            </a:br>
            <a:r>
              <a:rPr lang="fr-FR" sz="1600" dirty="0"/>
              <a:t>[e] o vivo e </a:t>
            </a:r>
            <a:r>
              <a:rPr lang="fr-FR" sz="1600" dirty="0" err="1">
                <a:solidFill>
                  <a:srgbClr val="00B050"/>
                </a:solidFill>
              </a:rPr>
              <a:t>puro</a:t>
            </a:r>
            <a:r>
              <a:rPr lang="fr-FR" sz="1600" dirty="0">
                <a:solidFill>
                  <a:srgbClr val="00B050"/>
                </a:solidFill>
              </a:rPr>
              <a:t> </a:t>
            </a:r>
            <a:r>
              <a:rPr lang="fr-FR" sz="1600" dirty="0" err="1">
                <a:solidFill>
                  <a:srgbClr val="00B050"/>
                </a:solidFill>
              </a:rPr>
              <a:t>amor</a:t>
            </a:r>
            <a:r>
              <a:rPr lang="fr-FR" sz="1600" dirty="0">
                <a:solidFill>
                  <a:srgbClr val="00B050"/>
                </a:solidFill>
              </a:rPr>
              <a:t> </a:t>
            </a:r>
            <a:r>
              <a:rPr lang="fr-FR" sz="1600" dirty="0"/>
              <a:t>de que sou </a:t>
            </a:r>
            <a:r>
              <a:rPr lang="fr-FR" sz="1600" dirty="0" err="1"/>
              <a:t>feito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como</a:t>
            </a:r>
            <a:r>
              <a:rPr lang="fr-FR" sz="1600" dirty="0"/>
              <a:t> a </a:t>
            </a:r>
            <a:r>
              <a:rPr lang="fr-FR" sz="1600" dirty="0" err="1">
                <a:solidFill>
                  <a:srgbClr val="00B050"/>
                </a:solidFill>
              </a:rPr>
              <a:t>matéria</a:t>
            </a:r>
            <a:r>
              <a:rPr lang="fr-FR" sz="1600" dirty="0">
                <a:solidFill>
                  <a:srgbClr val="00B050"/>
                </a:solidFill>
              </a:rPr>
              <a:t> simples </a:t>
            </a:r>
            <a:r>
              <a:rPr lang="fr-FR" sz="1600" dirty="0" err="1"/>
              <a:t>busca</a:t>
            </a:r>
            <a:r>
              <a:rPr lang="fr-FR" sz="1600" dirty="0"/>
              <a:t> a forma.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54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Campo lexical</a:t>
            </a:r>
            <a:endParaRPr lang="fr-F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err="1" smtClean="0"/>
              <a:t>Temos</a:t>
            </a:r>
            <a:r>
              <a:rPr lang="fr-FR" dirty="0" smtClean="0"/>
              <a:t> o campo </a:t>
            </a:r>
            <a:r>
              <a:rPr lang="fr-FR" dirty="0"/>
              <a:t>lexical </a:t>
            </a:r>
            <a:r>
              <a:rPr lang="fr-FR" dirty="0" smtClean="0"/>
              <a:t>do </a:t>
            </a:r>
            <a:r>
              <a:rPr lang="fr-FR" dirty="0" err="1" smtClean="0">
                <a:solidFill>
                  <a:srgbClr val="0070C0"/>
                </a:solidFill>
              </a:rPr>
              <a:t>amor</a:t>
            </a:r>
            <a:r>
              <a:rPr lang="fr-FR" dirty="0"/>
              <a:t> </a:t>
            </a:r>
            <a:r>
              <a:rPr lang="fr-FR" dirty="0" smtClean="0"/>
              <a:t>e da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beleza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sz="1600" dirty="0" err="1"/>
              <a:t>Transforma-se</a:t>
            </a:r>
            <a:r>
              <a:rPr lang="fr-FR" sz="1600" dirty="0"/>
              <a:t> o </a:t>
            </a:r>
            <a:r>
              <a:rPr lang="fr-FR" sz="1600" dirty="0" err="1">
                <a:solidFill>
                  <a:srgbClr val="0070C0"/>
                </a:solidFill>
              </a:rPr>
              <a:t>amador</a:t>
            </a:r>
            <a:r>
              <a:rPr lang="fr-FR" sz="1600" dirty="0"/>
              <a:t> na </a:t>
            </a:r>
            <a:r>
              <a:rPr lang="fr-FR" sz="1600" dirty="0" err="1"/>
              <a:t>cousa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0070C0"/>
                </a:solidFill>
              </a:rPr>
              <a:t>amada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por</a:t>
            </a:r>
            <a:r>
              <a:rPr lang="fr-FR" sz="1600" dirty="0"/>
              <a:t> </a:t>
            </a:r>
            <a:r>
              <a:rPr lang="fr-FR" sz="1600" dirty="0" err="1"/>
              <a:t>virtude</a:t>
            </a:r>
            <a:r>
              <a:rPr lang="fr-FR" sz="1600" dirty="0"/>
              <a:t> do </a:t>
            </a:r>
            <a:r>
              <a:rPr lang="fr-FR" sz="1600" dirty="0" err="1"/>
              <a:t>muito</a:t>
            </a:r>
            <a:r>
              <a:rPr lang="fr-FR" sz="1600" dirty="0"/>
              <a:t> </a:t>
            </a:r>
            <a:r>
              <a:rPr lang="fr-FR" sz="1600" dirty="0" err="1"/>
              <a:t>imaginar</a:t>
            </a:r>
            <a:r>
              <a:rPr lang="fr-FR" sz="1600" dirty="0"/>
              <a:t>;</a:t>
            </a:r>
            <a:br>
              <a:rPr lang="fr-FR" sz="1600" dirty="0"/>
            </a:br>
            <a:r>
              <a:rPr lang="fr-FR" sz="1600" dirty="0" err="1"/>
              <a:t>não</a:t>
            </a:r>
            <a:r>
              <a:rPr lang="fr-FR" sz="1600" dirty="0"/>
              <a:t> </a:t>
            </a:r>
            <a:r>
              <a:rPr lang="fr-FR" sz="1600" dirty="0" err="1"/>
              <a:t>tenho</a:t>
            </a:r>
            <a:r>
              <a:rPr lang="fr-FR" sz="1600" dirty="0"/>
              <a:t>, logo, mais que </a:t>
            </a:r>
            <a:r>
              <a:rPr lang="fr-FR" sz="1600" dirty="0" err="1"/>
              <a:t>desejar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pois </a:t>
            </a:r>
            <a:r>
              <a:rPr lang="fr-FR" sz="1600" dirty="0" err="1"/>
              <a:t>em</a:t>
            </a:r>
            <a:r>
              <a:rPr lang="fr-FR" sz="1600" dirty="0"/>
              <a:t> </a:t>
            </a:r>
            <a:r>
              <a:rPr lang="fr-FR" sz="1600" dirty="0" err="1"/>
              <a:t>mim</a:t>
            </a:r>
            <a:r>
              <a:rPr lang="fr-FR" sz="1600" dirty="0"/>
              <a:t> </a:t>
            </a:r>
            <a:r>
              <a:rPr lang="fr-FR" sz="1600" dirty="0" err="1"/>
              <a:t>tenho</a:t>
            </a:r>
            <a:r>
              <a:rPr lang="fr-FR" sz="1600" dirty="0"/>
              <a:t> a parte </a:t>
            </a:r>
            <a:r>
              <a:rPr lang="fr-FR" sz="1600" dirty="0" err="1">
                <a:solidFill>
                  <a:srgbClr val="0070C0"/>
                </a:solidFill>
              </a:rPr>
              <a:t>desejada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Se </a:t>
            </a:r>
            <a:r>
              <a:rPr lang="fr-FR" sz="1600" dirty="0" err="1"/>
              <a:t>nela</a:t>
            </a:r>
            <a:r>
              <a:rPr lang="fr-FR" sz="1600" dirty="0"/>
              <a:t> </a:t>
            </a:r>
            <a:r>
              <a:rPr lang="fr-FR" sz="1600" dirty="0" err="1"/>
              <a:t>está</a:t>
            </a:r>
            <a:r>
              <a:rPr lang="fr-FR" sz="1600" dirty="0"/>
              <a:t> </a:t>
            </a:r>
            <a:r>
              <a:rPr lang="fr-FR" sz="1600" dirty="0" err="1"/>
              <a:t>minha</a:t>
            </a:r>
            <a:r>
              <a:rPr lang="fr-FR" sz="1600" dirty="0"/>
              <a:t> alma </a:t>
            </a:r>
            <a:r>
              <a:rPr lang="fr-FR" sz="1600" dirty="0" err="1"/>
              <a:t>transformada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que mais </a:t>
            </a:r>
            <a:r>
              <a:rPr lang="fr-FR" sz="1600" dirty="0" err="1"/>
              <a:t>deseja</a:t>
            </a:r>
            <a:r>
              <a:rPr lang="fr-FR" sz="1600" dirty="0"/>
              <a:t> o corpo de </a:t>
            </a:r>
            <a:r>
              <a:rPr lang="fr-FR" sz="1600" dirty="0" err="1"/>
              <a:t>alcançar</a:t>
            </a:r>
            <a:r>
              <a:rPr lang="fr-FR" sz="1600" dirty="0"/>
              <a:t>?</a:t>
            </a:r>
            <a:br>
              <a:rPr lang="fr-FR" sz="1600" dirty="0"/>
            </a:br>
            <a:r>
              <a:rPr lang="fr-FR" sz="1600" dirty="0" err="1"/>
              <a:t>Em</a:t>
            </a:r>
            <a:r>
              <a:rPr lang="fr-FR" sz="1600" dirty="0"/>
              <a:t> si </a:t>
            </a:r>
            <a:r>
              <a:rPr lang="fr-FR" sz="1600" dirty="0" err="1"/>
              <a:t>somente</a:t>
            </a:r>
            <a:r>
              <a:rPr lang="fr-FR" sz="1600" dirty="0"/>
              <a:t> </a:t>
            </a:r>
            <a:r>
              <a:rPr lang="fr-FR" sz="1600" dirty="0" err="1"/>
              <a:t>pode</a:t>
            </a:r>
            <a:r>
              <a:rPr lang="fr-FR" sz="1600" dirty="0"/>
              <a:t> </a:t>
            </a:r>
            <a:r>
              <a:rPr lang="fr-FR" sz="1600" dirty="0" err="1"/>
              <a:t>descansar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pois </a:t>
            </a:r>
            <a:r>
              <a:rPr lang="fr-FR" sz="1600" dirty="0" err="1"/>
              <a:t>consigo</a:t>
            </a:r>
            <a:r>
              <a:rPr lang="fr-FR" sz="1600" dirty="0"/>
              <a:t> </a:t>
            </a:r>
            <a:r>
              <a:rPr lang="fr-FR" sz="1600" dirty="0" err="1">
                <a:solidFill>
                  <a:schemeClr val="accent2">
                    <a:lumMod val="75000"/>
                  </a:schemeClr>
                </a:solidFill>
              </a:rPr>
              <a:t>tal</a:t>
            </a:r>
            <a:r>
              <a:rPr lang="fr-FR" sz="1600" dirty="0">
                <a:solidFill>
                  <a:schemeClr val="accent2">
                    <a:lumMod val="75000"/>
                  </a:schemeClr>
                </a:solidFill>
              </a:rPr>
              <a:t> alma </a:t>
            </a:r>
            <a:r>
              <a:rPr lang="fr-FR" sz="1600" dirty="0" err="1"/>
              <a:t>está</a:t>
            </a:r>
            <a:r>
              <a:rPr lang="fr-FR" sz="1600" dirty="0"/>
              <a:t> </a:t>
            </a:r>
            <a:r>
              <a:rPr lang="fr-FR" sz="1600" dirty="0" err="1"/>
              <a:t>ligada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Mas </a:t>
            </a:r>
            <a:r>
              <a:rPr lang="fr-FR" sz="1600" dirty="0" err="1"/>
              <a:t>esta</a:t>
            </a:r>
            <a:r>
              <a:rPr lang="fr-FR" sz="1600" dirty="0"/>
              <a:t> </a:t>
            </a:r>
            <a:r>
              <a:rPr lang="fr-FR" sz="1600" dirty="0" err="1">
                <a:solidFill>
                  <a:schemeClr val="accent2">
                    <a:lumMod val="75000"/>
                  </a:schemeClr>
                </a:solidFill>
              </a:rPr>
              <a:t>linda</a:t>
            </a:r>
            <a:r>
              <a:rPr lang="fr-FR" sz="1600" dirty="0"/>
              <a:t> e </a:t>
            </a:r>
            <a:r>
              <a:rPr lang="fr-FR" sz="1600" dirty="0" err="1">
                <a:solidFill>
                  <a:schemeClr val="accent2">
                    <a:lumMod val="75000"/>
                  </a:schemeClr>
                </a:solidFill>
              </a:rPr>
              <a:t>pura</a:t>
            </a:r>
            <a:r>
              <a:rPr lang="fr-FR" sz="1600" dirty="0"/>
              <a:t> </a:t>
            </a:r>
            <a:r>
              <a:rPr lang="fr-FR" sz="1600" dirty="0" err="1"/>
              <a:t>semidéia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/>
              <a:t>que, </a:t>
            </a:r>
            <a:r>
              <a:rPr lang="fr-FR" sz="1600" dirty="0" err="1"/>
              <a:t>como</a:t>
            </a:r>
            <a:r>
              <a:rPr lang="fr-FR" sz="1600" dirty="0"/>
              <a:t> </a:t>
            </a:r>
            <a:r>
              <a:rPr lang="fr-FR" sz="1600" dirty="0" err="1"/>
              <a:t>um</a:t>
            </a:r>
            <a:r>
              <a:rPr lang="fr-FR" sz="1600" dirty="0"/>
              <a:t> </a:t>
            </a:r>
            <a:r>
              <a:rPr lang="fr-FR" sz="1600" dirty="0" err="1"/>
              <a:t>acidente</a:t>
            </a:r>
            <a:r>
              <a:rPr lang="fr-FR" sz="1600" dirty="0"/>
              <a:t> </a:t>
            </a:r>
            <a:r>
              <a:rPr lang="fr-FR" sz="1600" dirty="0" err="1"/>
              <a:t>em</a:t>
            </a:r>
            <a:r>
              <a:rPr lang="fr-FR" sz="1600" dirty="0"/>
              <a:t> </a:t>
            </a:r>
            <a:r>
              <a:rPr lang="fr-FR" sz="1600" dirty="0" err="1"/>
              <a:t>seu</a:t>
            </a:r>
            <a:r>
              <a:rPr lang="fr-FR" sz="1600" dirty="0"/>
              <a:t> </a:t>
            </a:r>
            <a:r>
              <a:rPr lang="fr-FR" sz="1600" dirty="0" err="1"/>
              <a:t>sujeito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assim</a:t>
            </a:r>
            <a:r>
              <a:rPr lang="fr-FR" sz="1600" dirty="0"/>
              <a:t> </a:t>
            </a:r>
            <a:r>
              <a:rPr lang="fr-FR" sz="1600" dirty="0" err="1"/>
              <a:t>como</a:t>
            </a:r>
            <a:r>
              <a:rPr lang="fr-FR" sz="1600" dirty="0"/>
              <a:t> a alma </a:t>
            </a:r>
            <a:r>
              <a:rPr lang="fr-FR" sz="1600" dirty="0" err="1"/>
              <a:t>minha</a:t>
            </a:r>
            <a:r>
              <a:rPr lang="fr-FR" sz="1600" dirty="0"/>
              <a:t> se conforma,</a:t>
            </a:r>
            <a:br>
              <a:rPr lang="fr-FR" sz="1600" dirty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err="1"/>
              <a:t>está</a:t>
            </a:r>
            <a:r>
              <a:rPr lang="fr-FR" sz="1600" dirty="0"/>
              <a:t> no </a:t>
            </a:r>
            <a:r>
              <a:rPr lang="fr-FR" sz="1600" dirty="0" err="1"/>
              <a:t>pensamento</a:t>
            </a:r>
            <a:r>
              <a:rPr lang="fr-FR" sz="1600" dirty="0"/>
              <a:t> </a:t>
            </a:r>
            <a:r>
              <a:rPr lang="fr-FR" sz="1600" dirty="0" err="1"/>
              <a:t>como</a:t>
            </a:r>
            <a:r>
              <a:rPr lang="fr-FR" sz="1600" dirty="0"/>
              <a:t> </a:t>
            </a:r>
            <a:r>
              <a:rPr lang="fr-FR" sz="1600" dirty="0" err="1"/>
              <a:t>idéia</a:t>
            </a:r>
            <a:r>
              <a:rPr lang="fr-FR" sz="1600" dirty="0"/>
              <a:t>:</a:t>
            </a:r>
            <a:br>
              <a:rPr lang="fr-FR" sz="1600" dirty="0"/>
            </a:br>
            <a:r>
              <a:rPr lang="fr-FR" sz="1600" dirty="0"/>
              <a:t>[e] o vivo e </a:t>
            </a:r>
            <a:r>
              <a:rPr lang="fr-FR" sz="1600" dirty="0" err="1"/>
              <a:t>puro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0070C0"/>
                </a:solidFill>
              </a:rPr>
              <a:t>amor</a:t>
            </a:r>
            <a:r>
              <a:rPr lang="fr-FR" sz="1600" dirty="0"/>
              <a:t> de que sou </a:t>
            </a:r>
            <a:r>
              <a:rPr lang="fr-FR" sz="1600" dirty="0" err="1"/>
              <a:t>feito</a:t>
            </a:r>
            <a:r>
              <a:rPr lang="fr-FR" sz="1600" dirty="0"/>
              <a:t>,</a:t>
            </a:r>
            <a:br>
              <a:rPr lang="fr-FR" sz="1600" dirty="0"/>
            </a:br>
            <a:r>
              <a:rPr lang="fr-FR" sz="1600" dirty="0" err="1"/>
              <a:t>como</a:t>
            </a:r>
            <a:r>
              <a:rPr lang="fr-FR" sz="1600" dirty="0"/>
              <a:t> a </a:t>
            </a:r>
            <a:r>
              <a:rPr lang="fr-FR" sz="1600" dirty="0" err="1"/>
              <a:t>matéria</a:t>
            </a:r>
            <a:r>
              <a:rPr lang="fr-FR" sz="1600" dirty="0"/>
              <a:t> simples </a:t>
            </a:r>
            <a:r>
              <a:rPr lang="fr-FR" sz="1600" dirty="0" err="1"/>
              <a:t>busca</a:t>
            </a:r>
            <a:r>
              <a:rPr lang="fr-FR" sz="1600" dirty="0"/>
              <a:t> a forma.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83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68070" y="1908497"/>
            <a:ext cx="5298989" cy="4731694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A estrutura fechada do soneto </a:t>
            </a:r>
            <a:r>
              <a:rPr lang="pt-BR" dirty="0" err="1"/>
              <a:t>petrarquiano</a:t>
            </a:r>
            <a:r>
              <a:rPr lang="pt-BR" dirty="0"/>
              <a:t>, modelo adotado por Camões se apresenta em </a:t>
            </a:r>
            <a:r>
              <a:rPr lang="pt-BR" dirty="0" smtClean="0"/>
              <a:t>duas quadras </a:t>
            </a:r>
            <a:r>
              <a:rPr lang="pt-BR" dirty="0"/>
              <a:t>e dois tercetos, e o locutor deve apresentar uma proposição, desenvolvê-la e encerrar com chave de ouro. A composição deste soneto termina em beleza por um verso que encerra um pensamento elevado.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4" y="12232"/>
            <a:ext cx="5100097" cy="6845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3606414" y="6337142"/>
            <a:ext cx="95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Petrarca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5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O poeta não apenas confessa seus sentimentos. Há uma análise, um filosofar sobre eles, o que possibilita caracterizar seu lirismo como reflexivo. Não é à toa, portanto, que predomina no poema um amplo jogo de raciocínio, revelado por conectivos ou articuladores que revelam um caminhar lógico de pensamento, como “por virtude”, “logo”, “pois”, “se”. Tal estrutura filosófica é também percebida pela própria engenharia do texto. O primeiro verso é uma tese, explicada no segundo. O terceiro verso é uma exemplificação do postulado do primeiro. O quarto verso é uma explicação/justificação do que está exposto no anterior.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912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Figuras de </a:t>
            </a:r>
            <a:r>
              <a:rPr lang="fr-FR" b="1" dirty="0" err="1" smtClean="0"/>
              <a:t>estilo</a:t>
            </a:r>
            <a:r>
              <a:rPr lang="fr-FR" b="1" dirty="0" smtClean="0"/>
              <a:t> e </a:t>
            </a:r>
            <a:r>
              <a:rPr lang="fr-FR" b="1" dirty="0" err="1" smtClean="0"/>
              <a:t>seu</a:t>
            </a:r>
            <a:r>
              <a:rPr lang="fr-FR" b="1" dirty="0" smtClean="0"/>
              <a:t> </a:t>
            </a:r>
            <a:r>
              <a:rPr lang="fr-FR" b="1" dirty="0" err="1" smtClean="0"/>
              <a:t>valor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/>
              <a:t>A influência petrarquista faz com que o poeta busque o isolamento e a antecipação do sofrimento. Para demonstrar o seu estado de sofrimento, o poeta utiliza frases exclamativas abundantes, </a:t>
            </a:r>
            <a:r>
              <a:rPr lang="pt-BR" dirty="0">
                <a:solidFill>
                  <a:srgbClr val="FF0000"/>
                </a:solidFill>
              </a:rPr>
              <a:t>personificações</a:t>
            </a:r>
            <a:r>
              <a:rPr lang="pt-BR" dirty="0"/>
              <a:t>, antíteses, apostrofes, </a:t>
            </a:r>
            <a:r>
              <a:rPr lang="pt-BR" dirty="0">
                <a:solidFill>
                  <a:srgbClr val="00B050"/>
                </a:solidFill>
              </a:rPr>
              <a:t>comparações</a:t>
            </a:r>
            <a:r>
              <a:rPr lang="pt-BR" dirty="0"/>
              <a:t>, etc...</a:t>
            </a:r>
          </a:p>
          <a:p>
            <a:pPr marL="0" indent="0">
              <a:buNone/>
            </a:pPr>
            <a:r>
              <a:rPr lang="fr-FR" dirty="0" err="1"/>
              <a:t>Transforma-se</a:t>
            </a:r>
            <a:r>
              <a:rPr lang="fr-FR" dirty="0"/>
              <a:t> o </a:t>
            </a:r>
            <a:r>
              <a:rPr lang="fr-FR" dirty="0" err="1"/>
              <a:t>amador</a:t>
            </a:r>
            <a:r>
              <a:rPr lang="fr-FR" dirty="0"/>
              <a:t> na </a:t>
            </a:r>
            <a:r>
              <a:rPr lang="fr-FR" dirty="0" err="1">
                <a:solidFill>
                  <a:srgbClr val="FF0000"/>
                </a:solidFill>
              </a:rPr>
              <a:t>cousa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amada</a:t>
            </a:r>
            <a:r>
              <a:rPr lang="fr-FR" b="1" dirty="0"/>
              <a:t>,</a:t>
            </a:r>
            <a:r>
              <a:rPr lang="fr-FR" dirty="0"/>
              <a:t/>
            </a:r>
            <a:br>
              <a:rPr lang="fr-FR" dirty="0"/>
            </a:br>
            <a:r>
              <a:rPr lang="fr-FR" dirty="0" err="1"/>
              <a:t>por</a:t>
            </a:r>
            <a:r>
              <a:rPr lang="fr-FR" dirty="0"/>
              <a:t> </a:t>
            </a:r>
            <a:r>
              <a:rPr lang="fr-FR" dirty="0" err="1"/>
              <a:t>virtude</a:t>
            </a:r>
            <a:r>
              <a:rPr lang="fr-FR" dirty="0"/>
              <a:t> do </a:t>
            </a:r>
            <a:r>
              <a:rPr lang="fr-FR" dirty="0" err="1"/>
              <a:t>muito</a:t>
            </a:r>
            <a:r>
              <a:rPr lang="fr-FR" dirty="0"/>
              <a:t> </a:t>
            </a:r>
            <a:r>
              <a:rPr lang="fr-FR" dirty="0" err="1"/>
              <a:t>imaginar</a:t>
            </a:r>
            <a:r>
              <a:rPr lang="fr-FR" dirty="0"/>
              <a:t>;</a:t>
            </a:r>
            <a:br>
              <a:rPr lang="fr-FR" dirty="0"/>
            </a:br>
            <a:r>
              <a:rPr lang="fr-FR" dirty="0" err="1"/>
              <a:t>não</a:t>
            </a:r>
            <a:r>
              <a:rPr lang="fr-FR" dirty="0"/>
              <a:t> </a:t>
            </a:r>
            <a:r>
              <a:rPr lang="fr-FR" dirty="0" err="1"/>
              <a:t>tenho</a:t>
            </a:r>
            <a:r>
              <a:rPr lang="fr-FR" dirty="0"/>
              <a:t>, logo, mais </a:t>
            </a:r>
            <a:r>
              <a:rPr lang="fr-FR" dirty="0" smtClean="0"/>
              <a:t>que </a:t>
            </a:r>
            <a:r>
              <a:rPr lang="fr-FR" dirty="0" err="1"/>
              <a:t>desejar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smtClean="0"/>
              <a:t>pois </a:t>
            </a:r>
            <a:r>
              <a:rPr lang="fr-FR" dirty="0" err="1" smtClean="0"/>
              <a:t>em</a:t>
            </a:r>
            <a:r>
              <a:rPr lang="fr-FR" dirty="0" smtClean="0"/>
              <a:t> </a:t>
            </a:r>
            <a:r>
              <a:rPr lang="fr-FR" dirty="0" err="1" smtClean="0"/>
              <a:t>mim</a:t>
            </a:r>
            <a:r>
              <a:rPr lang="fr-FR" dirty="0" smtClean="0"/>
              <a:t> </a:t>
            </a:r>
            <a:r>
              <a:rPr lang="fr-FR" dirty="0" err="1" smtClean="0"/>
              <a:t>tenho</a:t>
            </a:r>
            <a:r>
              <a:rPr lang="fr-FR" dirty="0" smtClean="0"/>
              <a:t> a parte </a:t>
            </a:r>
            <a:r>
              <a:rPr lang="fr-FR" dirty="0" err="1" smtClean="0"/>
              <a:t>desejada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Se </a:t>
            </a:r>
            <a:r>
              <a:rPr lang="fr-FR" dirty="0" err="1"/>
              <a:t>nela</a:t>
            </a:r>
            <a:r>
              <a:rPr lang="fr-FR" dirty="0"/>
              <a:t> </a:t>
            </a:r>
            <a:r>
              <a:rPr lang="fr-FR" dirty="0" err="1"/>
              <a:t>está</a:t>
            </a:r>
            <a:r>
              <a:rPr lang="fr-FR" dirty="0"/>
              <a:t> </a:t>
            </a:r>
            <a:r>
              <a:rPr lang="fr-FR" dirty="0" err="1"/>
              <a:t>minha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alma </a:t>
            </a:r>
            <a:r>
              <a:rPr lang="fr-FR" dirty="0" err="1">
                <a:solidFill>
                  <a:srgbClr val="FF0000"/>
                </a:solidFill>
              </a:rPr>
              <a:t>transformada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que mais </a:t>
            </a:r>
            <a:r>
              <a:rPr lang="fr-FR" dirty="0" err="1"/>
              <a:t>deseja</a:t>
            </a:r>
            <a:r>
              <a:rPr lang="fr-FR" dirty="0"/>
              <a:t> o corpo de </a:t>
            </a:r>
            <a:r>
              <a:rPr lang="fr-FR" dirty="0" err="1"/>
              <a:t>alcançar</a:t>
            </a:r>
            <a:r>
              <a:rPr lang="fr-FR" dirty="0"/>
              <a:t>?</a:t>
            </a:r>
            <a:br>
              <a:rPr lang="fr-FR" dirty="0"/>
            </a:br>
            <a:r>
              <a:rPr lang="fr-FR" dirty="0" err="1"/>
              <a:t>Em</a:t>
            </a:r>
            <a:r>
              <a:rPr lang="fr-FR" dirty="0"/>
              <a:t> si </a:t>
            </a:r>
            <a:r>
              <a:rPr lang="fr-FR" dirty="0" err="1"/>
              <a:t>somente</a:t>
            </a:r>
            <a:r>
              <a:rPr lang="fr-FR" dirty="0"/>
              <a:t> </a:t>
            </a:r>
            <a:r>
              <a:rPr lang="fr-FR" dirty="0" err="1"/>
              <a:t>pode</a:t>
            </a:r>
            <a:r>
              <a:rPr lang="fr-FR" dirty="0"/>
              <a:t> </a:t>
            </a:r>
            <a:r>
              <a:rPr lang="fr-FR" dirty="0" err="1">
                <a:solidFill>
                  <a:srgbClr val="FF0000"/>
                </a:solidFill>
              </a:rPr>
              <a:t>descansar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pois </a:t>
            </a:r>
            <a:r>
              <a:rPr lang="fr-FR" dirty="0" err="1"/>
              <a:t>consigo</a:t>
            </a:r>
            <a:r>
              <a:rPr lang="fr-FR" dirty="0"/>
              <a:t> </a:t>
            </a:r>
            <a:r>
              <a:rPr lang="fr-FR" dirty="0" err="1"/>
              <a:t>tal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alma</a:t>
            </a:r>
            <a:r>
              <a:rPr lang="fr-FR" dirty="0"/>
              <a:t> </a:t>
            </a:r>
            <a:r>
              <a:rPr lang="fr-FR" dirty="0" err="1"/>
              <a:t>está</a:t>
            </a:r>
            <a:r>
              <a:rPr lang="fr-FR" dirty="0"/>
              <a:t> </a:t>
            </a:r>
            <a:r>
              <a:rPr lang="fr-FR" dirty="0" err="1"/>
              <a:t>ligada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Mas </a:t>
            </a:r>
            <a:r>
              <a:rPr lang="fr-FR" dirty="0" err="1"/>
              <a:t>esta</a:t>
            </a:r>
            <a:r>
              <a:rPr lang="fr-FR" dirty="0"/>
              <a:t> </a:t>
            </a:r>
            <a:r>
              <a:rPr lang="fr-FR" dirty="0" err="1"/>
              <a:t>linda</a:t>
            </a:r>
            <a:r>
              <a:rPr lang="fr-FR" dirty="0"/>
              <a:t> e </a:t>
            </a:r>
            <a:r>
              <a:rPr lang="fr-FR" dirty="0" err="1"/>
              <a:t>pura</a:t>
            </a:r>
            <a:r>
              <a:rPr lang="fr-FR" dirty="0"/>
              <a:t> </a:t>
            </a:r>
            <a:r>
              <a:rPr lang="fr-FR" dirty="0" err="1"/>
              <a:t>semidéia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que, </a:t>
            </a:r>
            <a:r>
              <a:rPr lang="fr-FR" dirty="0" err="1">
                <a:solidFill>
                  <a:srgbClr val="00B050"/>
                </a:solidFill>
              </a:rPr>
              <a:t>como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dirty="0" err="1">
                <a:solidFill>
                  <a:srgbClr val="00B050"/>
                </a:solidFill>
              </a:rPr>
              <a:t>um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dirty="0" err="1">
                <a:solidFill>
                  <a:srgbClr val="00B050"/>
                </a:solidFill>
              </a:rPr>
              <a:t>acidente</a:t>
            </a:r>
            <a:r>
              <a:rPr lang="fr-FR" dirty="0"/>
              <a:t> </a:t>
            </a:r>
            <a:r>
              <a:rPr lang="fr-FR" dirty="0" err="1"/>
              <a:t>em</a:t>
            </a:r>
            <a:r>
              <a:rPr lang="fr-FR" dirty="0"/>
              <a:t> </a:t>
            </a:r>
            <a:r>
              <a:rPr lang="fr-FR" dirty="0" err="1"/>
              <a:t>seu</a:t>
            </a:r>
            <a:r>
              <a:rPr lang="fr-FR" dirty="0"/>
              <a:t> </a:t>
            </a:r>
            <a:r>
              <a:rPr lang="fr-FR" dirty="0" err="1"/>
              <a:t>sujeito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 err="1"/>
              <a:t>assim</a:t>
            </a:r>
            <a:r>
              <a:rPr lang="fr-FR" dirty="0"/>
              <a:t> </a:t>
            </a:r>
            <a:r>
              <a:rPr lang="fr-FR" dirty="0" err="1">
                <a:solidFill>
                  <a:srgbClr val="00B050"/>
                </a:solidFill>
              </a:rPr>
              <a:t>como</a:t>
            </a:r>
            <a:r>
              <a:rPr lang="fr-FR" dirty="0">
                <a:solidFill>
                  <a:srgbClr val="00B050"/>
                </a:solidFill>
              </a:rPr>
              <a:t> a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alma </a:t>
            </a:r>
            <a:r>
              <a:rPr lang="fr-FR" dirty="0" err="1">
                <a:solidFill>
                  <a:srgbClr val="FF0000"/>
                </a:solidFill>
              </a:rPr>
              <a:t>minha</a:t>
            </a:r>
            <a:r>
              <a:rPr lang="fr-FR" dirty="0">
                <a:solidFill>
                  <a:srgbClr val="FF0000"/>
                </a:solidFill>
              </a:rPr>
              <a:t> se conforma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err="1"/>
              <a:t>está</a:t>
            </a:r>
            <a:r>
              <a:rPr lang="fr-FR" dirty="0"/>
              <a:t> no </a:t>
            </a:r>
            <a:r>
              <a:rPr lang="fr-FR" dirty="0" err="1">
                <a:solidFill>
                  <a:srgbClr val="FF0000"/>
                </a:solidFill>
              </a:rPr>
              <a:t>pensamento</a:t>
            </a:r>
            <a:r>
              <a:rPr lang="fr-FR" dirty="0"/>
              <a:t> </a:t>
            </a:r>
            <a:r>
              <a:rPr lang="fr-FR" dirty="0" err="1"/>
              <a:t>como</a:t>
            </a:r>
            <a:r>
              <a:rPr lang="fr-FR" dirty="0"/>
              <a:t> </a:t>
            </a:r>
            <a:r>
              <a:rPr lang="fr-FR" dirty="0" err="1"/>
              <a:t>idéia</a:t>
            </a:r>
            <a:r>
              <a:rPr lang="fr-FR" dirty="0"/>
              <a:t>:</a:t>
            </a:r>
            <a:br>
              <a:rPr lang="fr-FR" dirty="0"/>
            </a:br>
            <a:r>
              <a:rPr lang="fr-FR" dirty="0"/>
              <a:t>[e] o </a:t>
            </a:r>
            <a:r>
              <a:rPr lang="fr-FR" dirty="0">
                <a:solidFill>
                  <a:srgbClr val="FF0000"/>
                </a:solidFill>
              </a:rPr>
              <a:t>vivo e </a:t>
            </a:r>
            <a:r>
              <a:rPr lang="fr-FR" dirty="0" err="1">
                <a:solidFill>
                  <a:srgbClr val="FF0000"/>
                </a:solidFill>
              </a:rPr>
              <a:t>puro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amor</a:t>
            </a:r>
            <a:r>
              <a:rPr lang="fr-FR" dirty="0"/>
              <a:t> de que sou </a:t>
            </a:r>
            <a:r>
              <a:rPr lang="fr-FR" dirty="0" err="1"/>
              <a:t>feito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 err="1">
                <a:solidFill>
                  <a:srgbClr val="00B050"/>
                </a:solidFill>
              </a:rPr>
              <a:t>como</a:t>
            </a:r>
            <a:r>
              <a:rPr lang="fr-FR" dirty="0">
                <a:solidFill>
                  <a:srgbClr val="00B050"/>
                </a:solidFill>
              </a:rPr>
              <a:t> a </a:t>
            </a:r>
            <a:r>
              <a:rPr lang="fr-FR" dirty="0" err="1">
                <a:solidFill>
                  <a:srgbClr val="00B050"/>
                </a:solidFill>
              </a:rPr>
              <a:t>matéria</a:t>
            </a:r>
            <a:r>
              <a:rPr lang="fr-FR" dirty="0"/>
              <a:t> simples </a:t>
            </a:r>
            <a:r>
              <a:rPr lang="fr-FR" dirty="0" err="1"/>
              <a:t>busca</a:t>
            </a:r>
            <a:r>
              <a:rPr lang="fr-FR" dirty="0"/>
              <a:t> a forma.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48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rgbClr val="C00000"/>
                </a:solidFill>
              </a:rPr>
              <a:t>Análise</a:t>
            </a:r>
            <a:r>
              <a:rPr lang="fr-FR" b="1" dirty="0" smtClean="0">
                <a:solidFill>
                  <a:srgbClr val="C00000"/>
                </a:solidFill>
              </a:rPr>
              <a:t> </a:t>
            </a:r>
            <a:r>
              <a:rPr lang="fr-FR" b="1" dirty="0" err="1" smtClean="0">
                <a:solidFill>
                  <a:srgbClr val="C00000"/>
                </a:solidFill>
              </a:rPr>
              <a:t>externa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O soneto foi um gênero privilegiado dentro da vasta produção do poeta Luís de Camões. Homem renascentista, sua obra é expressão de um contexto em que se anunciavam os novos tempos e que, simultaneamente, vivia ainda sob influência do ideário medieval. A lírica de Camões incorporou formal e tematicamente procedimentos dos dois momentos, da Idade Média e do </a:t>
            </a:r>
            <a:r>
              <a:rPr lang="pt-BR" dirty="0" smtClean="0"/>
              <a:t>Renascimento.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251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O </a:t>
            </a:r>
            <a:r>
              <a:rPr lang="pt-BR" dirty="0"/>
              <a:t>poema tem o caráter épico renascentista, seguindo a estética clássica, uma poesia onde predomina o “racional”.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15" y="292973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69" y="1265452"/>
            <a:ext cx="8288262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563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C00000"/>
                </a:solidFill>
              </a:rPr>
              <a:t>Interpretação</a:t>
            </a:r>
            <a:r>
              <a:rPr lang="pt-BR" b="1" dirty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É notável em tal soneto outra influência de Petrarca, que é a presença do neoplatonismo. No entanto, Camões reinterpreta-o de sua própria maneira, o que permite identificar o que se </a:t>
            </a:r>
            <a:r>
              <a:rPr lang="pt-BR" dirty="0" smtClean="0"/>
              <a:t>chama </a:t>
            </a:r>
            <a:r>
              <a:rPr lang="pt-BR" dirty="0"/>
              <a:t>neoplatonismo camoniano.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461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Ainda que a crítica, um pouco enfeitiçada pela presença de palavras como “alma”, “ideia” e “acidente”, costume ler o poema como um </a:t>
            </a:r>
            <a:r>
              <a:rPr lang="pt-BR" dirty="0" smtClean="0"/>
              <a:t>embate entre </a:t>
            </a:r>
            <a:r>
              <a:rPr lang="pt-BR" dirty="0"/>
              <a:t>Platão e Aristóteles, Camões parece apenas descrever uma experiência paradoxal, que formula sem resolver.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937" y="3737683"/>
            <a:ext cx="252412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C00000"/>
                </a:solidFill>
              </a:rPr>
              <a:t>Sumário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Apresentação do soneto </a:t>
            </a:r>
            <a:r>
              <a:rPr lang="pt-BR" dirty="0" smtClean="0"/>
              <a:t>(leitura</a:t>
            </a:r>
            <a:r>
              <a:rPr lang="pt-BR" dirty="0"/>
              <a:t>)</a:t>
            </a:r>
            <a:endParaRPr lang="fr-FR" dirty="0"/>
          </a:p>
          <a:p>
            <a:r>
              <a:rPr lang="pt-BR" dirty="0"/>
              <a:t>Análise interna</a:t>
            </a:r>
            <a:endParaRPr lang="fr-FR" dirty="0"/>
          </a:p>
          <a:p>
            <a:r>
              <a:rPr lang="pt-BR" dirty="0"/>
              <a:t>Tema de </a:t>
            </a:r>
            <a:r>
              <a:rPr lang="pt-BR" b="1" i="1" dirty="0"/>
              <a:t>Transforma-se o amador na causa amada</a:t>
            </a:r>
            <a:endParaRPr lang="fr-FR" b="1" dirty="0"/>
          </a:p>
          <a:p>
            <a:r>
              <a:rPr lang="pt-BR" dirty="0"/>
              <a:t>Composição</a:t>
            </a:r>
            <a:endParaRPr lang="fr-FR" dirty="0"/>
          </a:p>
          <a:p>
            <a:r>
              <a:rPr lang="pt-BR" dirty="0"/>
              <a:t>Análise externa</a:t>
            </a:r>
            <a:endParaRPr lang="fr-FR" dirty="0"/>
          </a:p>
          <a:p>
            <a:r>
              <a:rPr lang="pt-BR" dirty="0"/>
              <a:t> </a:t>
            </a:r>
            <a:r>
              <a:rPr lang="pt-BR" dirty="0" smtClean="0"/>
              <a:t>Interpretação</a:t>
            </a:r>
            <a:endParaRPr lang="fr-FR" dirty="0"/>
          </a:p>
          <a:p>
            <a:r>
              <a:rPr lang="pt-BR" dirty="0"/>
              <a:t> </a:t>
            </a:r>
            <a:r>
              <a:rPr lang="pt-BR" dirty="0" smtClean="0"/>
              <a:t>Conclusão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288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1108" y="53228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Platão defendia o </a:t>
            </a:r>
            <a:r>
              <a:rPr lang="pt-BR" dirty="0" err="1"/>
              <a:t>Inatismo</a:t>
            </a:r>
            <a:r>
              <a:rPr lang="pt-BR" dirty="0"/>
              <a:t>, nascemos como princípios racionais e ideias inatas. Ao contrário de Platão, Aristóteles defendia que a origem das ideias é através da observação de objetos para após a formulação da ideia dos mesmos. 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08" y="2186803"/>
            <a:ext cx="7620000" cy="444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5146889" y="6030867"/>
            <a:ext cx="216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Platão e </a:t>
            </a:r>
            <a:r>
              <a:rPr lang="pt-BR" dirty="0">
                <a:solidFill>
                  <a:schemeClr val="bg1"/>
                </a:solidFill>
              </a:rPr>
              <a:t> Aristóteles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11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É </a:t>
            </a:r>
            <a:r>
              <a:rPr lang="pt-BR" dirty="0"/>
              <a:t>ele, por inteiro, que deseja ser moldado por outra coisa; é ele, por inteiro, que se declara “matéria simples”, desprovida de ser e pronta a transformar-se naquilo que ama. Esse amor busca a forma “por muito imaginar” e simplesmente esquece do corpo. Ele gostaria de transformar-se por inteiro, mas a posse imaginativa não pode oferecer isso, e por isso continua desejando, à revelia do corpo insatisfeito, dando a entender que aí está um sinal de que algo está profundamente errado em toda a equação. </a:t>
            </a:r>
            <a:endParaRPr lang="fr-FR" dirty="0"/>
          </a:p>
          <a:p>
            <a:endParaRPr lang="fr-F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34" y="4953002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4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No caso do soneto em questão, o amor ideal não se opõe àquele que busca realização, mas só ganha significado por meio dele e o amor que busca realização, por sua vez, só consegue fazê-lo porque pauta-se pela idealidade, pelo muito imaginar. Nesse sentido, posse e procura, satisfação e insatisfação, imaginação e desejo são duas faces da mesma moeda, elementos díspares que convivem em uma realidade que não se explica de modo racional: o sentimento amoroso.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50" y="5019546"/>
            <a:ext cx="300990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5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Tendo Camões vivido amores proibidos e uma singular experiência cultural, ele não se restringiu a descrever o Amor apenas no seu aspecto abstrato, mas procurou, em meio a toda essa influência do neoplatonismo e do Amor medieval, buscar entender e expressar o Amor carnal que nas suas obras vai aparecer em conflito com o Amor espiritual. </a:t>
            </a:r>
            <a:endParaRPr lang="fr-FR" dirty="0"/>
          </a:p>
          <a:p>
            <a:pPr marL="0" indent="0" algn="ctr">
              <a:buNone/>
            </a:pPr>
            <a:r>
              <a:rPr lang="pt-BR" dirty="0" smtClean="0"/>
              <a:t>Camões </a:t>
            </a:r>
            <a:r>
              <a:rPr lang="pt-BR" dirty="0"/>
              <a:t>procura resolver essa tensão por meio da própria teoria neoplatônica e da teoria aristotélica da matéria.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31" y="5056258"/>
            <a:ext cx="2295439" cy="171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rgbClr val="C00000"/>
                </a:solidFill>
              </a:rPr>
              <a:t>Conclusão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O poema é uma batalha entre as duas escolas, a platônica e a aristotélica, que reflete o mundo da filosofia no Renascimento. O mundo das ideias de Platão misturado com a matéria e forma de Aristóteles fazem desse poema uma das obras-primas da poesia de todos os países em todos os tempos. Esse é considerado como um dos poemas mais belos de Camões e nele existe filosofia pura.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887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32854" y="5351254"/>
            <a:ext cx="3389870" cy="1325563"/>
          </a:xfrm>
        </p:spPr>
        <p:txBody>
          <a:bodyPr>
            <a:normAutofit/>
          </a:bodyPr>
          <a:lstStyle/>
          <a:p>
            <a:r>
              <a:rPr lang="fr-FR" sz="3200" b="1" dirty="0" err="1" smtClean="0"/>
              <a:t>Fim</a:t>
            </a:r>
            <a:endParaRPr lang="fr-F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32655" y="6267365"/>
            <a:ext cx="3330826" cy="409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200" dirty="0" smtClean="0">
                <a:hlinkClick r:id="rId2"/>
              </a:rPr>
              <a:t>https://www.youtube.com/watch?v=yTHdusLy2rk</a:t>
            </a:r>
            <a:endParaRPr lang="fr-FR" sz="1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45" y="234700"/>
            <a:ext cx="8465417" cy="5230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54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rgbClr val="C00000"/>
                </a:solidFill>
              </a:rPr>
              <a:t>Soneto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fr-FR" b="1" dirty="0" err="1" smtClean="0"/>
              <a:t>Transforma-se</a:t>
            </a:r>
            <a:r>
              <a:rPr lang="fr-FR" b="1" dirty="0" smtClean="0"/>
              <a:t> o </a:t>
            </a:r>
            <a:r>
              <a:rPr lang="fr-FR" b="1" dirty="0" err="1" smtClean="0"/>
              <a:t>amador</a:t>
            </a:r>
            <a:r>
              <a:rPr lang="fr-FR" b="1" dirty="0" smtClean="0"/>
              <a:t> na </a:t>
            </a:r>
            <a:r>
              <a:rPr lang="fr-FR" b="1" dirty="0" err="1" smtClean="0"/>
              <a:t>cousa</a:t>
            </a:r>
            <a:r>
              <a:rPr lang="fr-FR" b="1" dirty="0" smtClean="0"/>
              <a:t> </a:t>
            </a:r>
            <a:r>
              <a:rPr lang="fr-FR" b="1" dirty="0" err="1" smtClean="0"/>
              <a:t>amada</a:t>
            </a:r>
            <a:r>
              <a:rPr lang="fr-FR" b="1" dirty="0" smtClean="0"/>
              <a:t>,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err="1" smtClean="0"/>
              <a:t>por</a:t>
            </a:r>
            <a:r>
              <a:rPr lang="fr-FR" dirty="0" smtClean="0"/>
              <a:t> </a:t>
            </a:r>
            <a:r>
              <a:rPr lang="fr-FR" dirty="0" err="1" smtClean="0"/>
              <a:t>virtude</a:t>
            </a:r>
            <a:r>
              <a:rPr lang="fr-FR" dirty="0" smtClean="0"/>
              <a:t> do </a:t>
            </a:r>
            <a:r>
              <a:rPr lang="fr-FR" dirty="0" err="1" smtClean="0"/>
              <a:t>muito</a:t>
            </a:r>
            <a:r>
              <a:rPr lang="fr-FR" dirty="0" smtClean="0"/>
              <a:t> </a:t>
            </a:r>
            <a:r>
              <a:rPr lang="fr-FR" dirty="0" err="1" smtClean="0"/>
              <a:t>imaginar</a:t>
            </a:r>
            <a:r>
              <a:rPr lang="fr-FR" dirty="0" smtClean="0"/>
              <a:t>;</a:t>
            </a:r>
            <a:br>
              <a:rPr lang="fr-FR" dirty="0" smtClean="0"/>
            </a:br>
            <a:r>
              <a:rPr lang="fr-FR" dirty="0" err="1" smtClean="0"/>
              <a:t>não</a:t>
            </a:r>
            <a:r>
              <a:rPr lang="fr-FR" dirty="0" smtClean="0"/>
              <a:t> </a:t>
            </a:r>
            <a:r>
              <a:rPr lang="fr-FR" dirty="0" err="1" smtClean="0"/>
              <a:t>tenho</a:t>
            </a:r>
            <a:r>
              <a:rPr lang="fr-FR" dirty="0" smtClean="0"/>
              <a:t>, logo, mais que </a:t>
            </a:r>
            <a:r>
              <a:rPr lang="fr-FR" dirty="0" err="1" smtClean="0"/>
              <a:t>desejar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smtClean="0"/>
              <a:t>pois </a:t>
            </a:r>
            <a:r>
              <a:rPr lang="fr-FR" dirty="0" err="1" smtClean="0"/>
              <a:t>em</a:t>
            </a:r>
            <a:r>
              <a:rPr lang="fr-FR" dirty="0" smtClean="0"/>
              <a:t> </a:t>
            </a:r>
            <a:r>
              <a:rPr lang="fr-FR" dirty="0" err="1" smtClean="0"/>
              <a:t>mim</a:t>
            </a:r>
            <a:r>
              <a:rPr lang="fr-FR" dirty="0" smtClean="0"/>
              <a:t> </a:t>
            </a:r>
            <a:r>
              <a:rPr lang="fr-FR" dirty="0" err="1" smtClean="0"/>
              <a:t>tenho</a:t>
            </a:r>
            <a:r>
              <a:rPr lang="fr-FR" dirty="0" smtClean="0"/>
              <a:t> a parte </a:t>
            </a:r>
            <a:r>
              <a:rPr lang="fr-FR" dirty="0" err="1" smtClean="0"/>
              <a:t>desejada</a:t>
            </a:r>
            <a:r>
              <a:rPr lang="fr-FR" dirty="0" smtClean="0"/>
              <a:t>.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Se </a:t>
            </a:r>
            <a:r>
              <a:rPr lang="fr-FR" dirty="0" err="1" smtClean="0"/>
              <a:t>nela</a:t>
            </a:r>
            <a:r>
              <a:rPr lang="fr-FR" dirty="0" smtClean="0"/>
              <a:t> </a:t>
            </a:r>
            <a:r>
              <a:rPr lang="fr-FR" dirty="0" err="1" smtClean="0"/>
              <a:t>está</a:t>
            </a:r>
            <a:r>
              <a:rPr lang="fr-FR" dirty="0" smtClean="0"/>
              <a:t> </a:t>
            </a:r>
            <a:r>
              <a:rPr lang="fr-FR" dirty="0" err="1" smtClean="0"/>
              <a:t>minha</a:t>
            </a:r>
            <a:r>
              <a:rPr lang="fr-FR" dirty="0" smtClean="0"/>
              <a:t> alma </a:t>
            </a:r>
            <a:r>
              <a:rPr lang="fr-FR" dirty="0" err="1" smtClean="0"/>
              <a:t>transformada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smtClean="0"/>
              <a:t>que mais </a:t>
            </a:r>
            <a:r>
              <a:rPr lang="fr-FR" dirty="0" err="1" smtClean="0"/>
              <a:t>deseja</a:t>
            </a:r>
            <a:r>
              <a:rPr lang="fr-FR" dirty="0" smtClean="0"/>
              <a:t> o corpo de </a:t>
            </a:r>
            <a:r>
              <a:rPr lang="fr-FR" dirty="0" err="1" smtClean="0"/>
              <a:t>alcançar</a:t>
            </a:r>
            <a:r>
              <a:rPr lang="fr-FR" dirty="0" smtClean="0"/>
              <a:t>?</a:t>
            </a:r>
            <a:br>
              <a:rPr lang="fr-FR" dirty="0" smtClean="0"/>
            </a:br>
            <a:r>
              <a:rPr lang="fr-FR" dirty="0" err="1" smtClean="0"/>
              <a:t>Em</a:t>
            </a:r>
            <a:r>
              <a:rPr lang="fr-FR" dirty="0" smtClean="0"/>
              <a:t> si </a:t>
            </a:r>
            <a:r>
              <a:rPr lang="fr-FR" dirty="0" err="1" smtClean="0"/>
              <a:t>somente</a:t>
            </a:r>
            <a:r>
              <a:rPr lang="fr-FR" dirty="0" smtClean="0"/>
              <a:t> </a:t>
            </a:r>
            <a:r>
              <a:rPr lang="fr-FR" dirty="0" err="1" smtClean="0"/>
              <a:t>pode</a:t>
            </a:r>
            <a:r>
              <a:rPr lang="fr-FR" dirty="0" smtClean="0"/>
              <a:t> </a:t>
            </a:r>
            <a:r>
              <a:rPr lang="fr-FR" dirty="0" err="1" smtClean="0"/>
              <a:t>descansar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smtClean="0"/>
              <a:t>pois </a:t>
            </a:r>
            <a:r>
              <a:rPr lang="fr-FR" dirty="0" err="1" smtClean="0"/>
              <a:t>consigo</a:t>
            </a:r>
            <a:r>
              <a:rPr lang="fr-FR" dirty="0" smtClean="0"/>
              <a:t> </a:t>
            </a:r>
            <a:r>
              <a:rPr lang="fr-FR" dirty="0" err="1" smtClean="0"/>
              <a:t>tal</a:t>
            </a:r>
            <a:r>
              <a:rPr lang="fr-FR" dirty="0" smtClean="0"/>
              <a:t> alma </a:t>
            </a:r>
            <a:r>
              <a:rPr lang="fr-FR" dirty="0" err="1" smtClean="0"/>
              <a:t>está</a:t>
            </a:r>
            <a:r>
              <a:rPr lang="fr-FR" dirty="0" smtClean="0"/>
              <a:t> </a:t>
            </a:r>
            <a:r>
              <a:rPr lang="fr-FR" dirty="0" err="1" smtClean="0"/>
              <a:t>ligada</a:t>
            </a:r>
            <a:r>
              <a:rPr lang="fr-FR" dirty="0" smtClean="0"/>
              <a:t>.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Mas </a:t>
            </a:r>
            <a:r>
              <a:rPr lang="fr-FR" dirty="0" err="1" smtClean="0"/>
              <a:t>esta</a:t>
            </a:r>
            <a:r>
              <a:rPr lang="fr-FR" dirty="0" smtClean="0"/>
              <a:t> </a:t>
            </a:r>
            <a:r>
              <a:rPr lang="fr-FR" dirty="0" err="1" smtClean="0"/>
              <a:t>linda</a:t>
            </a:r>
            <a:r>
              <a:rPr lang="fr-FR" dirty="0" smtClean="0"/>
              <a:t> e </a:t>
            </a:r>
            <a:r>
              <a:rPr lang="fr-FR" dirty="0" err="1" smtClean="0"/>
              <a:t>pura</a:t>
            </a:r>
            <a:r>
              <a:rPr lang="fr-FR" dirty="0" smtClean="0"/>
              <a:t> </a:t>
            </a:r>
            <a:r>
              <a:rPr lang="fr-FR" dirty="0" err="1" smtClean="0"/>
              <a:t>semidéia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smtClean="0"/>
              <a:t>que, </a:t>
            </a:r>
            <a:r>
              <a:rPr lang="fr-FR" dirty="0" err="1" smtClean="0"/>
              <a:t>como</a:t>
            </a:r>
            <a:r>
              <a:rPr lang="fr-FR" dirty="0" smtClean="0"/>
              <a:t> </a:t>
            </a:r>
            <a:r>
              <a:rPr lang="fr-FR" dirty="0" err="1" smtClean="0"/>
              <a:t>um</a:t>
            </a:r>
            <a:r>
              <a:rPr lang="fr-FR" dirty="0" smtClean="0"/>
              <a:t> </a:t>
            </a:r>
            <a:r>
              <a:rPr lang="fr-FR" dirty="0" err="1" smtClean="0"/>
              <a:t>acidente</a:t>
            </a:r>
            <a:r>
              <a:rPr lang="fr-FR" dirty="0" smtClean="0"/>
              <a:t> </a:t>
            </a:r>
            <a:r>
              <a:rPr lang="fr-FR" dirty="0" err="1" smtClean="0"/>
              <a:t>em</a:t>
            </a:r>
            <a:r>
              <a:rPr lang="fr-FR" dirty="0" smtClean="0"/>
              <a:t> </a:t>
            </a:r>
            <a:r>
              <a:rPr lang="fr-FR" dirty="0" err="1" smtClean="0"/>
              <a:t>seu</a:t>
            </a:r>
            <a:r>
              <a:rPr lang="fr-FR" dirty="0" smtClean="0"/>
              <a:t> </a:t>
            </a:r>
            <a:r>
              <a:rPr lang="fr-FR" dirty="0" err="1" smtClean="0"/>
              <a:t>sujeito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err="1" smtClean="0"/>
              <a:t>assim</a:t>
            </a:r>
            <a:r>
              <a:rPr lang="fr-FR" dirty="0" smtClean="0"/>
              <a:t> </a:t>
            </a:r>
            <a:r>
              <a:rPr lang="fr-FR" dirty="0" err="1" smtClean="0"/>
              <a:t>como</a:t>
            </a:r>
            <a:r>
              <a:rPr lang="fr-FR" dirty="0" smtClean="0"/>
              <a:t> a alma </a:t>
            </a:r>
            <a:r>
              <a:rPr lang="fr-FR" dirty="0" err="1" smtClean="0"/>
              <a:t>minha</a:t>
            </a:r>
            <a:r>
              <a:rPr lang="fr-FR" dirty="0" smtClean="0"/>
              <a:t> se conforma,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err="1" smtClean="0"/>
              <a:t>está</a:t>
            </a:r>
            <a:r>
              <a:rPr lang="fr-FR" dirty="0" smtClean="0"/>
              <a:t> no </a:t>
            </a:r>
            <a:r>
              <a:rPr lang="fr-FR" dirty="0" err="1" smtClean="0"/>
              <a:t>pensamento</a:t>
            </a:r>
            <a:r>
              <a:rPr lang="fr-FR" dirty="0" smtClean="0"/>
              <a:t> </a:t>
            </a:r>
            <a:r>
              <a:rPr lang="fr-FR" dirty="0" err="1" smtClean="0"/>
              <a:t>como</a:t>
            </a:r>
            <a:r>
              <a:rPr lang="fr-FR" dirty="0" smtClean="0"/>
              <a:t> </a:t>
            </a:r>
            <a:r>
              <a:rPr lang="fr-FR" dirty="0" err="1" smtClean="0"/>
              <a:t>idéia</a:t>
            </a:r>
            <a:r>
              <a:rPr lang="fr-FR" dirty="0" smtClean="0"/>
              <a:t>:</a:t>
            </a:r>
            <a:br>
              <a:rPr lang="fr-FR" dirty="0" smtClean="0"/>
            </a:br>
            <a:r>
              <a:rPr lang="fr-FR" dirty="0" smtClean="0"/>
              <a:t>[e] o vivo e </a:t>
            </a:r>
            <a:r>
              <a:rPr lang="fr-FR" dirty="0" err="1" smtClean="0"/>
              <a:t>puro</a:t>
            </a:r>
            <a:r>
              <a:rPr lang="fr-FR" dirty="0" smtClean="0"/>
              <a:t> </a:t>
            </a:r>
            <a:r>
              <a:rPr lang="fr-FR" dirty="0" err="1" smtClean="0"/>
              <a:t>amor</a:t>
            </a:r>
            <a:r>
              <a:rPr lang="fr-FR" dirty="0" smtClean="0"/>
              <a:t> de que sou </a:t>
            </a:r>
            <a:r>
              <a:rPr lang="fr-FR" dirty="0" err="1" smtClean="0"/>
              <a:t>feito</a:t>
            </a:r>
            <a:r>
              <a:rPr lang="fr-FR" dirty="0" smtClean="0"/>
              <a:t>,</a:t>
            </a:r>
            <a:br>
              <a:rPr lang="fr-FR" dirty="0" smtClean="0"/>
            </a:br>
            <a:r>
              <a:rPr lang="fr-FR" dirty="0" err="1" smtClean="0"/>
              <a:t>como</a:t>
            </a:r>
            <a:r>
              <a:rPr lang="fr-FR" dirty="0" smtClean="0"/>
              <a:t> a </a:t>
            </a:r>
            <a:r>
              <a:rPr lang="fr-FR" dirty="0" err="1" smtClean="0"/>
              <a:t>matéria</a:t>
            </a:r>
            <a:r>
              <a:rPr lang="fr-FR" dirty="0" smtClean="0"/>
              <a:t> simples </a:t>
            </a:r>
            <a:r>
              <a:rPr lang="fr-FR" dirty="0" err="1" smtClean="0"/>
              <a:t>busca</a:t>
            </a:r>
            <a:r>
              <a:rPr lang="fr-FR" dirty="0" smtClean="0"/>
              <a:t> a forma.</a:t>
            </a:r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err="1" smtClean="0"/>
              <a:t>Luís</a:t>
            </a:r>
            <a:r>
              <a:rPr lang="fr-FR" dirty="0" smtClean="0"/>
              <a:t> de </a:t>
            </a:r>
            <a:r>
              <a:rPr lang="fr-FR" dirty="0" err="1" smtClean="0"/>
              <a:t>Camões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978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rgbClr val="C00000"/>
                </a:solidFill>
              </a:rPr>
              <a:t>Análise</a:t>
            </a:r>
            <a:r>
              <a:rPr lang="fr-FR" b="1" dirty="0" smtClean="0">
                <a:solidFill>
                  <a:srgbClr val="C00000"/>
                </a:solidFill>
              </a:rPr>
              <a:t> interna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Um dos poetas que mais influenciou Camões na sua poesia foi o poeta italiano Petrarca.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86" y="2721855"/>
            <a:ext cx="2654300" cy="3060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43" y="3024360"/>
            <a:ext cx="1962912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3042129" y="5942568"/>
            <a:ext cx="988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Camões</a:t>
            </a:r>
            <a:endParaRPr lang="fr-FR" dirty="0"/>
          </a:p>
        </p:txBody>
      </p:sp>
      <p:sp>
        <p:nvSpPr>
          <p:cNvPr id="9" name="CaixaDeTexto 8"/>
          <p:cNvSpPr txBox="1"/>
          <p:nvPr/>
        </p:nvSpPr>
        <p:spPr>
          <a:xfrm>
            <a:off x="7552338" y="5941726"/>
            <a:ext cx="95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Petrarca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667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5463746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O </a:t>
            </a:r>
            <a:r>
              <a:rPr lang="pt-BR" dirty="0" err="1"/>
              <a:t>Petrarquismo</a:t>
            </a:r>
            <a:r>
              <a:rPr lang="pt-BR" dirty="0"/>
              <a:t> é uma atitude tomada pelo poeta perante a mulher amada: esta é vista como fonte de perfeição moral, despertando nele uma espécie de amor platônico. </a:t>
            </a:r>
            <a:endParaRPr lang="fr-F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505" y="911311"/>
            <a:ext cx="4343400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24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Os </a:t>
            </a:r>
            <a:r>
              <a:rPr lang="pt-BR" dirty="0"/>
              <a:t>autores clássicos buscavam um amor idealizado, espiritualizado e racional que se aproximava da verdade absoluta. A poesia de Camões é inovadora em relação aos poetas do Renascimento italiano, pela representação da sensualidade da mulher, simbolizada por Vênus.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31" y="3545017"/>
            <a:ext cx="2857500" cy="2857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12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Tema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Neste soneto, há a comunhão amorosa de almas. Se não há ligação de almas, não há amor. Pelo pensamento, o apaixonado ("o amador") se transforma na "cousa amada", composta de corpo e espírito ("linda e pura semideia"). O poema fala do Amor espiritual em oposição ao Amor carnal.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10" y="4294054"/>
            <a:ext cx="2438400" cy="1383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171" y="4009638"/>
            <a:ext cx="2333625" cy="1952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020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C00000"/>
                </a:solidFill>
              </a:rPr>
              <a:t>Composição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Percebemos que este </a:t>
            </a:r>
            <a:r>
              <a:rPr lang="pt-BR" dirty="0" smtClean="0"/>
              <a:t>soneto </a:t>
            </a:r>
            <a:r>
              <a:rPr lang="pt-BR" dirty="0"/>
              <a:t>é composto por duas quadras (4 versos) e dois tercetos (3 versos). Existem duas formas de união neste soneto. A primeira é a união real e a segunda é imaginária, onde essa pessoa amada é algo platônico.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332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Diapositive 1 - &amp;quot;Transforma-se o amador na cousa amada Luís de Camões&amp;quot;&quot;/&gt;&lt;property id=&quot;20307&quot; value=&quot;256&quot;/&gt;&lt;/object&gt;&lt;object type=&quot;3&quot; unique_id=&quot;14175&quot;&gt;&lt;property id=&quot;20148&quot; value=&quot;5&quot;/&gt;&lt;property id=&quot;20300&quot; value=&quot;Diapositive 3 - &amp;quot;Sumário&amp;quot;&quot;/&gt;&lt;property id=&quot;20307&quot; value=&quot;258&quot;/&gt;&lt;/object&gt;&lt;object type=&quot;3&quot; unique_id=&quot;14176&quot;&gt;&lt;property id=&quot;20148&quot; value=&quot;5&quot;/&gt;&lt;property id=&quot;20300&quot; value=&quot;Diapositive 4 - &amp;quot;Soneto&amp;quot;&quot;/&gt;&lt;property id=&quot;20307&quot; value=&quot;259&quot;/&gt;&lt;/object&gt;&lt;object type=&quot;3&quot; unique_id=&quot;14177&quot;&gt;&lt;property id=&quot;20148&quot; value=&quot;5&quot;/&gt;&lt;property id=&quot;20300&quot; value=&quot;Diapositive 5 - &amp;quot;Análise interna &amp;quot;&quot;/&gt;&lt;property id=&quot;20307&quot; value=&quot;260&quot;/&gt;&lt;/object&gt;&lt;object type=&quot;3&quot; unique_id=&quot;14178&quot;&gt;&lt;property id=&quot;20148&quot; value=&quot;5&quot;/&gt;&lt;property id=&quot;20300&quot; value=&quot;Diapositive 8 - &amp;quot;Tema&amp;quot;&quot;/&gt;&lt;property id=&quot;20307&quot; value=&quot;261&quot;/&gt;&lt;/object&gt;&lt;object type=&quot;3&quot; unique_id=&quot;14179&quot;&gt;&lt;property id=&quot;20148&quot; value=&quot;5&quot;/&gt;&lt;property id=&quot;20300&quot; value=&quot;Diapositive 12&quot;/&gt;&lt;property id=&quot;20307&quot; value=&quot;262&quot;/&gt;&lt;/object&gt;&lt;object type=&quot;3&quot; unique_id=&quot;14180&quot;&gt;&lt;property id=&quot;20148&quot; value=&quot;5&quot;/&gt;&lt;property id=&quot;20300&quot; value=&quot;Diapositive 19 - &amp;quot;Campo lexical&amp;quot;&quot;/&gt;&lt;property id=&quot;20307&quot; value=&quot;263&quot;/&gt;&lt;/object&gt;&lt;object type=&quot;3&quot; unique_id=&quot;14181&quot;&gt;&lt;property id=&quot;20148&quot; value=&quot;5&quot;/&gt;&lt;property id=&quot;20300&quot; value=&quot;Diapositive 24 - &amp;quot;Figuras de estilo e seu valor &amp;quot;&quot;/&gt;&lt;property id=&quot;20307&quot; value=&quot;264&quot;/&gt;&lt;/object&gt;&lt;object type=&quot;3&quot; unique_id=&quot;14293&quot;&gt;&lt;property id=&quot;20148&quot; value=&quot;5&quot;/&gt;&lt;property id=&quot;20300&quot; value=&quot;Diapositive 9 - &amp;quot;Composição&amp;quot;&quot;/&gt;&lt;property id=&quot;20307&quot; value=&quot;267&quot;/&gt;&lt;/object&gt;&lt;object type=&quot;3&quot; unique_id=&quot;14333&quot;&gt;&lt;property id=&quot;20148&quot; value=&quot;5&quot;/&gt;&lt;property id=&quot;20300&quot; value=&quot;Diapositive 11&quot;/&gt;&lt;property id=&quot;20307&quot; value=&quot;268&quot;/&gt;&lt;/object&gt;&lt;object type=&quot;3&quot; unique_id=&quot;14376&quot;&gt;&lt;property id=&quot;20148&quot; value=&quot;5&quot;/&gt;&lt;property id=&quot;20300&quot; value=&quot;Diapositive 17&quot;/&gt;&lt;property id=&quot;20307&quot; value=&quot;269&quot;/&gt;&lt;/object&gt;&lt;object type=&quot;3&quot; unique_id=&quot;14437&quot;&gt;&lt;property id=&quot;20148&quot; value=&quot;5&quot;/&gt;&lt;property id=&quot;20300&quot; value=&quot;Diapositive 13&quot;/&gt;&lt;property id=&quot;20307&quot; value=&quot;270&quot;/&gt;&lt;/object&gt;&lt;object type=&quot;3&quot; unique_id=&quot;14438&quot;&gt;&lt;property id=&quot;20148&quot; value=&quot;5&quot;/&gt;&lt;property id=&quot;20300&quot; value=&quot;Diapositive 18&quot;/&gt;&lt;property id=&quot;20307&quot; value=&quot;271&quot;/&gt;&lt;/object&gt;&lt;object type=&quot;3&quot; unique_id=&quot;14560&quot;&gt;&lt;property id=&quot;20148&quot; value=&quot;5&quot;/&gt;&lt;property id=&quot;20300&quot; value=&quot;Diapositive 34 - &amp;quot;Conclusão&amp;quot;&quot;/&gt;&lt;property id=&quot;20307&quot; value=&quot;274&quot;/&gt;&lt;/object&gt;&lt;object type=&quot;3&quot; unique_id=&quot;14701&quot;&gt;&lt;property id=&quot;20148&quot; value=&quot;5&quot;/&gt;&lt;property id=&quot;20300&quot; value=&quot;Diapositive 16&quot;/&gt;&lt;property id=&quot;20307&quot; value=&quot;275&quot;/&gt;&lt;/object&gt;&lt;object type=&quot;3&quot; unique_id=&quot;14920&quot;&gt;&lt;property id=&quot;20148&quot; value=&quot;5&quot;/&gt;&lt;property id=&quot;20300&quot; value=&quot;Diapositive 25 - &amp;quot;Análise externa&amp;quot;&quot;/&gt;&lt;property id=&quot;20307&quot; value=&quot;277&quot;/&gt;&lt;/object&gt;&lt;object type=&quot;3&quot; unique_id=&quot;15082&quot;&gt;&lt;property id=&quot;20148&quot; value=&quot;5&quot;/&gt;&lt;property id=&quot;20300&quot; value=&quot;Diapositive 35 - &amp;quot;Fim&amp;quot;&quot;/&gt;&lt;property id=&quot;20307&quot; value=&quot;278&quot;/&gt;&lt;/object&gt;&lt;object type=&quot;3&quot; unique_id=&quot;15630&quot;&gt;&lt;property id=&quot;20148&quot; value=&quot;5&quot;/&gt;&lt;property id=&quot;20300&quot; value=&quot;Diapositive 22&quot;/&gt;&lt;property id=&quot;20307&quot; value=&quot;282&quot;/&gt;&lt;/object&gt;&lt;object type=&quot;3&quot; unique_id=&quot;15712&quot;&gt;&lt;property id=&quot;20148&quot; value=&quot;5&quot;/&gt;&lt;property id=&quot;20300&quot; value=&quot;Diapositive 23&quot;/&gt;&lt;property id=&quot;20307&quot; value=&quot;284&quot;/&gt;&lt;/object&gt;&lt;object type=&quot;3&quot; unique_id=&quot;16879&quot;&gt;&lt;property id=&quot;20148&quot; value=&quot;5&quot;/&gt;&lt;property id=&quot;20300&quot; value=&quot;Diapositive 20 - &amp;quot;Campo lexical&amp;quot;&quot;/&gt;&lt;property id=&quot;20307&quot; value=&quot;288&quot;/&gt;&lt;/object&gt;&lt;object type=&quot;3&quot; unique_id=&quot;17188&quot;&gt;&lt;property id=&quot;20148&quot; value=&quot;5&quot;/&gt;&lt;property id=&quot;20300&quot; value=&quot;Diapositive 7&quot;/&gt;&lt;property id=&quot;20307&quot; value=&quot;289&quot;/&gt;&lt;/object&gt;&lt;object type=&quot;3&quot; unique_id=&quot;17276&quot;&gt;&lt;property id=&quot;20148&quot; value=&quot;5&quot;/&gt;&lt;property id=&quot;20300&quot; value=&quot;Diapositive 6&quot;/&gt;&lt;property id=&quot;20307&quot; value=&quot;290&quot;/&gt;&lt;/object&gt;&lt;object type=&quot;3&quot; unique_id=&quot;17517&quot;&gt;&lt;property id=&quot;20148&quot; value=&quot;5&quot;/&gt;&lt;property id=&quot;20300&quot; value=&quot;Diapositive 2&quot;/&gt;&lt;property id=&quot;20307&quot; value=&quot;291&quot;/&gt;&lt;/object&gt;&lt;object type=&quot;3&quot; unique_id=&quot;17828&quot;&gt;&lt;property id=&quot;20148&quot; value=&quot;5&quot;/&gt;&lt;property id=&quot;20300&quot; value=&quot;Diapositive 10&quot;/&gt;&lt;property id=&quot;20307&quot; value=&quot;292&quot;/&gt;&lt;/object&gt;&lt;object type=&quot;3&quot; unique_id=&quot;18021&quot;&gt;&lt;property id=&quot;20148&quot; value=&quot;5&quot;/&gt;&lt;property id=&quot;20300&quot; value=&quot;Diapositive 14&quot;/&gt;&lt;property id=&quot;20307&quot; value=&quot;293&quot;/&gt;&lt;/object&gt;&lt;object type=&quot;3&quot; unique_id=&quot;18022&quot;&gt;&lt;property id=&quot;20148&quot; value=&quot;5&quot;/&gt;&lt;property id=&quot;20300&quot; value=&quot;Diapositive 15&quot;/&gt;&lt;property id=&quot;20307&quot; value=&quot;294&quot;/&gt;&lt;/object&gt;&lt;object type=&quot;3&quot; unique_id=&quot;18667&quot;&gt;&lt;property id=&quot;20148&quot; value=&quot;5&quot;/&gt;&lt;property id=&quot;20300&quot; value=&quot;Diapositive 26&quot;/&gt;&lt;property id=&quot;20307&quot; value=&quot;295&quot;/&gt;&lt;/object&gt;&lt;object type=&quot;3&quot; unique_id=&quot;18768&quot;&gt;&lt;property id=&quot;20148&quot; value=&quot;5&quot;/&gt;&lt;property id=&quot;20300&quot; value=&quot;Diapositive 27&quot;/&gt;&lt;property id=&quot;20307&quot; value=&quot;296&quot;/&gt;&lt;/object&gt;&lt;object type=&quot;3&quot; unique_id=&quot;18939&quot;&gt;&lt;property id=&quot;20148&quot; value=&quot;5&quot;/&gt;&lt;property id=&quot;20300&quot; value=&quot;Diapositive 28 - &amp;quot;Interpretação  &amp;quot;&quot;/&gt;&lt;property id=&quot;20307&quot; value=&quot;297&quot;/&gt;&lt;/object&gt;&lt;object type=&quot;3&quot; unique_id=&quot;19115&quot;&gt;&lt;property id=&quot;20148&quot; value=&quot;5&quot;/&gt;&lt;property id=&quot;20300&quot; value=&quot;Diapositive 29&quot;/&gt;&lt;property id=&quot;20307&quot; value=&quot;298&quot;/&gt;&lt;/object&gt;&lt;object type=&quot;3&quot; unique_id=&quot;19296&quot;&gt;&lt;property id=&quot;20148&quot; value=&quot;5&quot;/&gt;&lt;property id=&quot;20300&quot; value=&quot;Diapositive 31&quot;/&gt;&lt;property id=&quot;20307&quot; value=&quot;299&quot;/&gt;&lt;/object&gt;&lt;object type=&quot;3&quot; unique_id=&quot;19482&quot;&gt;&lt;property id=&quot;20148&quot; value=&quot;5&quot;/&gt;&lt;property id=&quot;20300&quot; value=&quot;Diapositive 30&quot;/&gt;&lt;property id=&quot;20307&quot; value=&quot;300&quot;/&gt;&lt;/object&gt;&lt;object type=&quot;3&quot; unique_id=&quot;19635&quot;&gt;&lt;property id=&quot;20148&quot; value=&quot;5&quot;/&gt;&lt;property id=&quot;20300&quot; value=&quot;Diapositive 32&quot;/&gt;&lt;property id=&quot;20307&quot; value=&quot;301&quot;/&gt;&lt;/object&gt;&lt;object type=&quot;3&quot; unique_id=&quot;19636&quot;&gt;&lt;property id=&quot;20148&quot; value=&quot;5&quot;/&gt;&lt;property id=&quot;20300&quot; value=&quot;Diapositive 33&quot;/&gt;&lt;property id=&quot;20307&quot; value=&quot;302&quot;/&gt;&lt;/object&gt;&lt;object type=&quot;3&quot; unique_id=&quot;21177&quot;&gt;&lt;property id=&quot;20148&quot; value=&quot;5&quot;/&gt;&lt;property id=&quot;20300&quot; value=&quot;Diapositive 21 - &amp;quot;Campo lexical&amp;quot;&quot;/&gt;&lt;property id=&quot;20307&quot; value=&quot;30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</TotalTime>
  <Words>1399</Words>
  <Application>Microsoft Office PowerPoint</Application>
  <PresentationFormat>Widescreen</PresentationFormat>
  <Paragraphs>60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Transforma-se o amador na cousa amada Luís de Camões</vt:lpstr>
      <vt:lpstr>Apresentação do PowerPoint</vt:lpstr>
      <vt:lpstr>Sumário</vt:lpstr>
      <vt:lpstr>Soneto</vt:lpstr>
      <vt:lpstr>Análise interna </vt:lpstr>
      <vt:lpstr>Apresentação do PowerPoint</vt:lpstr>
      <vt:lpstr>Apresentação do PowerPoint</vt:lpstr>
      <vt:lpstr>Tema</vt:lpstr>
      <vt:lpstr>Composição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Campo lexical</vt:lpstr>
      <vt:lpstr>Campo lexical</vt:lpstr>
      <vt:lpstr>Campo lexical</vt:lpstr>
      <vt:lpstr>Apresentação do PowerPoint</vt:lpstr>
      <vt:lpstr>Apresentação do PowerPoint</vt:lpstr>
      <vt:lpstr>Figuras de estilo e seu valor </vt:lpstr>
      <vt:lpstr>Análise externa</vt:lpstr>
      <vt:lpstr>Apresentação do PowerPoint</vt:lpstr>
      <vt:lpstr>Apresentação do PowerPoint</vt:lpstr>
      <vt:lpstr>Interpretação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Conclusão</vt:lpstr>
      <vt:lpstr>Fim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Houdelier</dc:creator>
  <cp:lastModifiedBy>Claudia Houdelier</cp:lastModifiedBy>
  <cp:revision>134</cp:revision>
  <dcterms:created xsi:type="dcterms:W3CDTF">2022-03-01T15:03:18Z</dcterms:created>
  <dcterms:modified xsi:type="dcterms:W3CDTF">2022-03-10T17:29:34Z</dcterms:modified>
</cp:coreProperties>
</file>