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3" r:id="rId3"/>
    <p:sldId id="268" r:id="rId4"/>
    <p:sldId id="269" r:id="rId5"/>
    <p:sldId id="270" r:id="rId6"/>
    <p:sldId id="271" r:id="rId7"/>
    <p:sldId id="276" r:id="rId8"/>
    <p:sldId id="272" r:id="rId9"/>
    <p:sldId id="274" r:id="rId10"/>
    <p:sldId id="281" r:id="rId11"/>
    <p:sldId id="275" r:id="rId12"/>
    <p:sldId id="277" r:id="rId13"/>
    <p:sldId id="279" r:id="rId14"/>
    <p:sldId id="259" r:id="rId15"/>
    <p:sldId id="265" r:id="rId16"/>
    <p:sldId id="280" r:id="rId17"/>
    <p:sldId id="258" r:id="rId18"/>
    <p:sldId id="283" r:id="rId19"/>
    <p:sldId id="284" r:id="rId20"/>
    <p:sldId id="282" r:id="rId21"/>
    <p:sldId id="285" r:id="rId22"/>
    <p:sldId id="286" r:id="rId23"/>
    <p:sldId id="267" r:id="rId24"/>
    <p:sldId id="287" r:id="rId25"/>
    <p:sldId id="273" r:id="rId26"/>
    <p:sldId id="264" r:id="rId27"/>
  </p:sldIdLst>
  <p:sldSz cx="12192000" cy="6858000"/>
  <p:notesSz cx="6858000" cy="9144000"/>
  <p:custDataLst>
    <p:tags r:id="rId28"/>
  </p:custDataLst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ADAA9B"/>
    <a:srgbClr val="E3C292"/>
    <a:srgbClr val="CA630E"/>
    <a:srgbClr val="1D79C0"/>
    <a:srgbClr val="526EC1"/>
    <a:srgbClr val="800000"/>
    <a:srgbClr val="A4DBFF"/>
    <a:srgbClr val="D6B476"/>
    <a:srgbClr val="E0AB3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75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36" y="1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gs" Target="tags/tag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fr-F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 smtClean="0"/>
              <a:t>Clique para editar o estilo do subtítulo mestre</a:t>
            </a:r>
            <a:endParaRPr lang="fr-F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E980BC-9D4D-43E3-92D6-4016AB216C5B}" type="datetimeFigureOut">
              <a:rPr lang="fr-FR" smtClean="0"/>
              <a:t>02/04/2022</a:t>
            </a:fld>
            <a:endParaRPr lang="fr-F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9C5677-C58D-40A4-B3E1-5503569D3BB0}" type="slidenum">
              <a:rPr lang="fr-FR" smtClean="0"/>
              <a:t>‹nº›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957654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fr-F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fr-F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E980BC-9D4D-43E3-92D6-4016AB216C5B}" type="datetimeFigureOut">
              <a:rPr lang="fr-FR" smtClean="0"/>
              <a:t>02/04/2022</a:t>
            </a:fld>
            <a:endParaRPr lang="fr-F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9C5677-C58D-40A4-B3E1-5503569D3BB0}" type="slidenum">
              <a:rPr lang="fr-FR" smtClean="0"/>
              <a:t>‹nº›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480379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fr-F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fr-F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E980BC-9D4D-43E3-92D6-4016AB216C5B}" type="datetimeFigureOut">
              <a:rPr lang="fr-FR" smtClean="0"/>
              <a:t>02/04/2022</a:t>
            </a:fld>
            <a:endParaRPr lang="fr-F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9C5677-C58D-40A4-B3E1-5503569D3BB0}" type="slidenum">
              <a:rPr lang="fr-FR" smtClean="0"/>
              <a:t>‹nº›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464585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fr-F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fr-F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E980BC-9D4D-43E3-92D6-4016AB216C5B}" type="datetimeFigureOut">
              <a:rPr lang="fr-FR" smtClean="0"/>
              <a:t>02/04/2022</a:t>
            </a:fld>
            <a:endParaRPr lang="fr-F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9C5677-C58D-40A4-B3E1-5503569D3BB0}" type="slidenum">
              <a:rPr lang="fr-FR" smtClean="0"/>
              <a:t>‹nº›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363085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fr-F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E980BC-9D4D-43E3-92D6-4016AB216C5B}" type="datetimeFigureOut">
              <a:rPr lang="fr-FR" smtClean="0"/>
              <a:t>02/04/2022</a:t>
            </a:fld>
            <a:endParaRPr lang="fr-F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9C5677-C58D-40A4-B3E1-5503569D3BB0}" type="slidenum">
              <a:rPr lang="fr-FR" smtClean="0"/>
              <a:t>‹nº›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963751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fr-F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fr-F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fr-F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E980BC-9D4D-43E3-92D6-4016AB216C5B}" type="datetimeFigureOut">
              <a:rPr lang="fr-FR" smtClean="0"/>
              <a:t>02/04/2022</a:t>
            </a:fld>
            <a:endParaRPr lang="fr-F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9C5677-C58D-40A4-B3E1-5503569D3BB0}" type="slidenum">
              <a:rPr lang="fr-FR" smtClean="0"/>
              <a:t>‹nº›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473965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fr-F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fr-F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fr-F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E980BC-9D4D-43E3-92D6-4016AB216C5B}" type="datetimeFigureOut">
              <a:rPr lang="fr-FR" smtClean="0"/>
              <a:t>02/04/2022</a:t>
            </a:fld>
            <a:endParaRPr lang="fr-F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9C5677-C58D-40A4-B3E1-5503569D3BB0}" type="slidenum">
              <a:rPr lang="fr-FR" smtClean="0"/>
              <a:t>‹nº›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20965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fr-F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E980BC-9D4D-43E3-92D6-4016AB216C5B}" type="datetimeFigureOut">
              <a:rPr lang="fr-FR" smtClean="0"/>
              <a:t>02/04/2022</a:t>
            </a:fld>
            <a:endParaRPr lang="fr-F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9C5677-C58D-40A4-B3E1-5503569D3BB0}" type="slidenum">
              <a:rPr lang="fr-FR" smtClean="0"/>
              <a:t>‹nº›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997420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E980BC-9D4D-43E3-92D6-4016AB216C5B}" type="datetimeFigureOut">
              <a:rPr lang="fr-FR" smtClean="0"/>
              <a:t>02/04/2022</a:t>
            </a:fld>
            <a:endParaRPr lang="fr-F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9C5677-C58D-40A4-B3E1-5503569D3BB0}" type="slidenum">
              <a:rPr lang="fr-FR" smtClean="0"/>
              <a:t>‹nº›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83262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fr-F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fr-F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E980BC-9D4D-43E3-92D6-4016AB216C5B}" type="datetimeFigureOut">
              <a:rPr lang="fr-FR" smtClean="0"/>
              <a:t>02/04/2022</a:t>
            </a:fld>
            <a:endParaRPr lang="fr-F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9C5677-C58D-40A4-B3E1-5503569D3BB0}" type="slidenum">
              <a:rPr lang="fr-FR" smtClean="0"/>
              <a:t>‹nº›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495215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fr-F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E980BC-9D4D-43E3-92D6-4016AB216C5B}" type="datetimeFigureOut">
              <a:rPr lang="fr-FR" smtClean="0"/>
              <a:t>02/04/2022</a:t>
            </a:fld>
            <a:endParaRPr lang="fr-F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9C5677-C58D-40A4-B3E1-5503569D3BB0}" type="slidenum">
              <a:rPr lang="fr-FR" smtClean="0"/>
              <a:t>‹nº›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48458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fr-F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fr-F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E980BC-9D4D-43E3-92D6-4016AB216C5B}" type="datetimeFigureOut">
              <a:rPr lang="fr-FR" smtClean="0"/>
              <a:t>02/04/2022</a:t>
            </a:fld>
            <a:endParaRPr lang="fr-F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9C5677-C58D-40A4-B3E1-5503569D3BB0}" type="slidenum">
              <a:rPr lang="fr-FR" smtClean="0"/>
              <a:t>‹nº›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464972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0" i="0" u="none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u="none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fr-FR" sz="4800" b="1" dirty="0" smtClean="0">
                <a:solidFill>
                  <a:srgbClr val="CA630E"/>
                </a:solidFill>
              </a:rPr>
              <a:t>Alexandre Houdelier</a:t>
            </a:r>
            <a:endParaRPr lang="fr-FR" sz="4800" b="1" dirty="0">
              <a:solidFill>
                <a:srgbClr val="CA630E"/>
              </a:solidFill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r-FR" dirty="0" smtClean="0">
                <a:solidFill>
                  <a:srgbClr val="CA630E"/>
                </a:solidFill>
              </a:rPr>
              <a:t>Seconde 505</a:t>
            </a:r>
          </a:p>
          <a:p>
            <a:r>
              <a:rPr lang="fr-FR" b="1" dirty="0" err="1" smtClean="0">
                <a:solidFill>
                  <a:srgbClr val="CA630E"/>
                </a:solidFill>
              </a:rPr>
              <a:t>Professora</a:t>
            </a:r>
            <a:r>
              <a:rPr lang="fr-FR" b="1" dirty="0">
                <a:solidFill>
                  <a:srgbClr val="CA630E"/>
                </a:solidFill>
              </a:rPr>
              <a:t> </a:t>
            </a:r>
            <a:r>
              <a:rPr lang="fr-FR" b="1" dirty="0" err="1" smtClean="0">
                <a:solidFill>
                  <a:srgbClr val="CA630E"/>
                </a:solidFill>
              </a:rPr>
              <a:t>Rochery</a:t>
            </a:r>
            <a:r>
              <a:rPr lang="fr-FR" b="1" dirty="0" smtClean="0">
                <a:solidFill>
                  <a:srgbClr val="CA630E"/>
                </a:solidFill>
              </a:rPr>
              <a:t> A.</a:t>
            </a:r>
            <a:endParaRPr lang="fr-FR" b="1" dirty="0">
              <a:solidFill>
                <a:srgbClr val="CA630E"/>
              </a:solidFill>
            </a:endParaRPr>
          </a:p>
        </p:txBody>
      </p:sp>
      <p:sp>
        <p:nvSpPr>
          <p:cNvPr id="4" name="Quadro 3"/>
          <p:cNvSpPr/>
          <p:nvPr/>
        </p:nvSpPr>
        <p:spPr>
          <a:xfrm>
            <a:off x="156519" y="74141"/>
            <a:ext cx="11821297" cy="6705600"/>
          </a:xfrm>
          <a:prstGeom prst="frame">
            <a:avLst/>
          </a:prstGeom>
          <a:solidFill>
            <a:srgbClr val="E3C292"/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170674">
            <a:off x="438910" y="632020"/>
            <a:ext cx="2281881" cy="171141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CaixaDeTexto 6"/>
          <p:cNvSpPr txBox="1"/>
          <p:nvPr/>
        </p:nvSpPr>
        <p:spPr>
          <a:xfrm rot="19104500">
            <a:off x="41189" y="2111028"/>
            <a:ext cx="5288692" cy="646331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 rtlCol="0">
            <a:spAutoFit/>
          </a:bodyPr>
          <a:lstStyle/>
          <a:p>
            <a:r>
              <a:rPr lang="pt-BR" b="1" dirty="0">
                <a:solidFill>
                  <a:srgbClr val="CA630E"/>
                </a:solidFill>
              </a:rPr>
              <a:t>Individualismo, espírito crítico, racionalidade e utopia</a:t>
            </a:r>
            <a:endParaRPr lang="fr-FR" dirty="0">
              <a:solidFill>
                <a:srgbClr val="CA630E"/>
              </a:solidFill>
            </a:endParaRP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241486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8800" y="704850"/>
            <a:ext cx="5994400" cy="5448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8841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838200" y="639376"/>
            <a:ext cx="10515600" cy="4351338"/>
          </a:xfrm>
        </p:spPr>
        <p:txBody>
          <a:bodyPr>
            <a:normAutofit/>
          </a:bodyPr>
          <a:lstStyle/>
          <a:p>
            <a:pPr marL="0" indent="0" algn="ctr" fontAlgn="ctr">
              <a:buNone/>
            </a:pPr>
            <a:r>
              <a:rPr lang="pt-BR" sz="2000" dirty="0">
                <a:solidFill>
                  <a:srgbClr val="CA630E"/>
                </a:solidFill>
              </a:rPr>
              <a:t>O Teocentrismo (Deus no centro de tudo) por muito tempo, dominou o imaginário do ser humano, principalmente no fim da Idade Média quando a Igreja Católica buscava controlar todos os aspectos da sociedade. Os valores medievais marcados pelo Teocentrismo e muitos dogmas religiosos </a:t>
            </a:r>
            <a:r>
              <a:rPr lang="pt-BR" sz="2000" dirty="0" smtClean="0">
                <a:solidFill>
                  <a:srgbClr val="CA630E"/>
                </a:solidFill>
              </a:rPr>
              <a:t>começaram </a:t>
            </a:r>
            <a:r>
              <a:rPr lang="pt-BR" sz="2000" dirty="0">
                <a:solidFill>
                  <a:srgbClr val="CA630E"/>
                </a:solidFill>
              </a:rPr>
              <a:t>a ser questionados, apesar de que nem a época moderna viveu livre da influência do social e da religião, mas ocorreu uma ruptura com o sistema feudal, o que </a:t>
            </a:r>
            <a:r>
              <a:rPr lang="pt-BR" sz="2000" dirty="0" smtClean="0">
                <a:solidFill>
                  <a:srgbClr val="CA630E"/>
                </a:solidFill>
              </a:rPr>
              <a:t>permitiu uma </a:t>
            </a:r>
            <a:r>
              <a:rPr lang="pt-BR" sz="2000" dirty="0">
                <a:solidFill>
                  <a:srgbClr val="CA630E"/>
                </a:solidFill>
              </a:rPr>
              <a:t>autêntica revolução cultural. </a:t>
            </a:r>
            <a:endParaRPr lang="fr-FR" sz="2000" dirty="0">
              <a:solidFill>
                <a:srgbClr val="CA630E"/>
              </a:solidFill>
            </a:endParaRPr>
          </a:p>
          <a:p>
            <a:pPr marL="0" indent="0" algn="ctr" fontAlgn="ctr">
              <a:buNone/>
            </a:pPr>
            <a:endParaRPr lang="fr-FR" sz="2000" dirty="0">
              <a:solidFill>
                <a:srgbClr val="CA630E"/>
              </a:solidFill>
            </a:endParaRP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0" y="2625137"/>
            <a:ext cx="10058400" cy="3874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74259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838200" y="449906"/>
            <a:ext cx="10515600" cy="4351338"/>
          </a:xfrm>
        </p:spPr>
        <p:txBody>
          <a:bodyPr>
            <a:normAutofit/>
          </a:bodyPr>
          <a:lstStyle/>
          <a:p>
            <a:pPr marL="0" indent="0" algn="ctr" fontAlgn="ctr">
              <a:buNone/>
            </a:pPr>
            <a:r>
              <a:rPr lang="pt-BR" sz="2000" dirty="0" smtClean="0">
                <a:solidFill>
                  <a:srgbClr val="CA630E"/>
                </a:solidFill>
              </a:rPr>
              <a:t>O </a:t>
            </a:r>
            <a:r>
              <a:rPr lang="pt-BR" sz="2000" dirty="0">
                <a:solidFill>
                  <a:srgbClr val="CA630E"/>
                </a:solidFill>
              </a:rPr>
              <a:t>Humanismo não rompeu com a igreja, sendo, inclusive, responsável pelas mais belas e famosas obras da Igreja Católica. O Renascimento e o Individualismo em oposição ao Teocentrismo e às concepções da filosofia escolástica favoreceram o desenvolvimento das Ciências, </a:t>
            </a:r>
            <a:r>
              <a:rPr lang="pt-BR" sz="2000" dirty="0" smtClean="0">
                <a:solidFill>
                  <a:srgbClr val="CA630E"/>
                </a:solidFill>
              </a:rPr>
              <a:t>das </a:t>
            </a:r>
            <a:r>
              <a:rPr lang="pt-BR" sz="2000" dirty="0">
                <a:solidFill>
                  <a:srgbClr val="CA630E"/>
                </a:solidFill>
              </a:rPr>
              <a:t>Artes Plásticas, da Literatura e o estudo da Medicina e da Física entre outros.</a:t>
            </a:r>
            <a:endParaRPr lang="fr-FR" sz="2000" dirty="0">
              <a:solidFill>
                <a:srgbClr val="CA630E"/>
              </a:solidFill>
            </a:endParaRPr>
          </a:p>
          <a:p>
            <a:pPr marL="0" indent="0">
              <a:buNone/>
            </a:pPr>
            <a:endParaRPr lang="fr-FR" dirty="0"/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0500" y="2060833"/>
            <a:ext cx="9271000" cy="431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617789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4700" y="387350"/>
            <a:ext cx="8102600" cy="6083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07064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2012" y="1066971"/>
            <a:ext cx="6524366" cy="4451521"/>
          </a:xfrm>
          <a:prstGeom prst="rect">
            <a:avLst/>
          </a:prstGeom>
        </p:spPr>
      </p:pic>
      <p:sp>
        <p:nvSpPr>
          <p:cNvPr id="3" name="CaixaDeTexto 2"/>
          <p:cNvSpPr txBox="1"/>
          <p:nvPr/>
        </p:nvSpPr>
        <p:spPr>
          <a:xfrm>
            <a:off x="6260756" y="4736757"/>
            <a:ext cx="2141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>
                <a:solidFill>
                  <a:schemeClr val="bg1"/>
                </a:solidFill>
              </a:rPr>
              <a:t>.</a:t>
            </a:r>
            <a:endParaRPr lang="fr-FR" dirty="0">
              <a:solidFill>
                <a:schemeClr val="bg1"/>
              </a:solidFill>
            </a:endParaRPr>
          </a:p>
        </p:txBody>
      </p:sp>
      <p:sp>
        <p:nvSpPr>
          <p:cNvPr id="4" name="Retângulo 3"/>
          <p:cNvSpPr/>
          <p:nvPr/>
        </p:nvSpPr>
        <p:spPr>
          <a:xfrm>
            <a:off x="6104238" y="2224216"/>
            <a:ext cx="107092" cy="148281"/>
          </a:xfrm>
          <a:prstGeom prst="rect">
            <a:avLst/>
          </a:prstGeom>
          <a:solidFill>
            <a:srgbClr val="800000"/>
          </a:solidFill>
          <a:ln>
            <a:solidFill>
              <a:srgbClr val="8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790940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3533" y="1667477"/>
            <a:ext cx="5217299" cy="3912974"/>
          </a:xfrm>
          <a:prstGeom prst="rect">
            <a:avLst/>
          </a:prstGeom>
        </p:spPr>
      </p:pic>
      <p:sp>
        <p:nvSpPr>
          <p:cNvPr id="6" name="CaixaDeTexto 5"/>
          <p:cNvSpPr txBox="1"/>
          <p:nvPr/>
        </p:nvSpPr>
        <p:spPr>
          <a:xfrm rot="18627289">
            <a:off x="535460" y="1383956"/>
            <a:ext cx="276791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dirty="0" err="1" smtClean="0">
                <a:solidFill>
                  <a:srgbClr val="526EC1"/>
                </a:solidFill>
              </a:rPr>
              <a:t>Renascimento</a:t>
            </a:r>
            <a:r>
              <a:rPr lang="fr-FR" sz="2000" dirty="0" smtClean="0">
                <a:solidFill>
                  <a:srgbClr val="526EC1"/>
                </a:solidFill>
              </a:rPr>
              <a:t> Cultural</a:t>
            </a:r>
            <a:endParaRPr lang="fr-FR" sz="2000" dirty="0">
              <a:solidFill>
                <a:srgbClr val="526EC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7713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sz="2700" b="1" dirty="0">
                <a:solidFill>
                  <a:srgbClr val="CA630E"/>
                </a:solidFill>
              </a:rPr>
              <a:t>2 – Quais são os destinatários da crítica social de Erasmo? Que críticas lhes faz?</a:t>
            </a:r>
            <a:r>
              <a:rPr lang="fr-FR" dirty="0"/>
              <a:t/>
            </a:r>
            <a:br>
              <a:rPr lang="fr-FR" dirty="0"/>
            </a:br>
            <a:endParaRPr lang="fr-F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pt-BR" sz="2000" dirty="0">
                <a:solidFill>
                  <a:srgbClr val="CA630E"/>
                </a:solidFill>
              </a:rPr>
              <a:t>A crítica social de Erasmo foi destinada aos reis, aos príncipes, aos soberanos, aos pontífices, aos cardeais, aos bispos, à Igreja Católica, ao Papa, ao clero, aos cortesãos e à sociedade.</a:t>
            </a:r>
            <a:endParaRPr lang="fr-FR" sz="2000" dirty="0">
              <a:solidFill>
                <a:srgbClr val="CA630E"/>
              </a:solidFill>
            </a:endParaRPr>
          </a:p>
          <a:p>
            <a:pPr marL="0" indent="0">
              <a:buNone/>
            </a:pPr>
            <a:endParaRPr lang="fr-FR" dirty="0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500" y="2727410"/>
            <a:ext cx="5967284" cy="39781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3235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42785" y="0"/>
            <a:ext cx="4846409" cy="6858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CaixaDeTexto 5"/>
          <p:cNvSpPr txBox="1"/>
          <p:nvPr/>
        </p:nvSpPr>
        <p:spPr>
          <a:xfrm>
            <a:off x="8114272" y="6095998"/>
            <a:ext cx="242192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>
                <a:solidFill>
                  <a:schemeClr val="bg1"/>
                </a:solidFill>
              </a:rPr>
              <a:t>Erasmo de </a:t>
            </a:r>
            <a:r>
              <a:rPr lang="pt-BR" sz="1200" dirty="0" err="1">
                <a:solidFill>
                  <a:schemeClr val="bg1"/>
                </a:solidFill>
              </a:rPr>
              <a:t>Roterdão</a:t>
            </a:r>
            <a:r>
              <a:rPr lang="pt-BR" sz="1200" dirty="0">
                <a:solidFill>
                  <a:schemeClr val="bg1"/>
                </a:solidFill>
              </a:rPr>
              <a:t> (1466-1536)</a:t>
            </a:r>
            <a:endParaRPr lang="fr-FR" sz="1200" dirty="0">
              <a:solidFill>
                <a:schemeClr val="bg1"/>
              </a:solidFill>
            </a:endParaRPr>
          </a:p>
        </p:txBody>
      </p:sp>
      <p:sp>
        <p:nvSpPr>
          <p:cNvPr id="7" name="Espaço Reservado para Conteúdo 2"/>
          <p:cNvSpPr>
            <a:spLocks noGrp="1"/>
          </p:cNvSpPr>
          <p:nvPr>
            <p:ph idx="1"/>
          </p:nvPr>
        </p:nvSpPr>
        <p:spPr>
          <a:xfrm>
            <a:off x="1991497" y="1413733"/>
            <a:ext cx="1995616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pt-BR" sz="2000" dirty="0">
                <a:solidFill>
                  <a:srgbClr val="CA630E"/>
                </a:solidFill>
              </a:rPr>
              <a:t>Erasmo de </a:t>
            </a:r>
            <a:r>
              <a:rPr lang="pt-BR" sz="2000" dirty="0" err="1">
                <a:solidFill>
                  <a:srgbClr val="CA630E"/>
                </a:solidFill>
              </a:rPr>
              <a:t>Roterdão</a:t>
            </a:r>
            <a:r>
              <a:rPr lang="pt-BR" sz="2000" dirty="0">
                <a:solidFill>
                  <a:srgbClr val="CA630E"/>
                </a:solidFill>
              </a:rPr>
              <a:t> foi um filósofo, literato e pedagogo holandês que viajou por boa parte da Europa levando suas ideias, entre elas, a necessidade da liberdade de expressão e os valores educacionais. </a:t>
            </a:r>
            <a:endParaRPr lang="fr-FR" sz="2000" dirty="0">
              <a:solidFill>
                <a:srgbClr val="CA630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6307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838200" y="4420548"/>
            <a:ext cx="1051560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pt-BR" sz="2000" dirty="0" smtClean="0">
                <a:solidFill>
                  <a:srgbClr val="CA630E"/>
                </a:solidFill>
              </a:rPr>
              <a:t>Erasmo </a:t>
            </a:r>
            <a:r>
              <a:rPr lang="pt-BR" sz="2000" dirty="0">
                <a:solidFill>
                  <a:srgbClr val="CA630E"/>
                </a:solidFill>
              </a:rPr>
              <a:t>foi o humanista mais influente do Renascimento e através de suas duras críticas à Igreja Católica, afirmava que esta sabotava o pleno desenvolvimento do ser humano por blindar o acesso à informação e a buscar censurar a sociedade de forma absoluta. A sua sátira da sociedade e do ambiente monástico, a sua crítica à imoralidade da Igreja e a profunda vontade de restaurar a pureza original do Cristianismo fizeram com que fosse considerado um dos precursores da Reforma</a:t>
            </a:r>
            <a:r>
              <a:rPr lang="pt-BR" sz="2000" dirty="0" smtClean="0">
                <a:solidFill>
                  <a:srgbClr val="CA630E"/>
                </a:solidFill>
              </a:rPr>
              <a:t>.</a:t>
            </a:r>
            <a:endParaRPr lang="fr-FR" sz="2000" dirty="0">
              <a:solidFill>
                <a:srgbClr val="CA630E"/>
              </a:solidFill>
            </a:endParaRP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3309" y="324021"/>
            <a:ext cx="4737100" cy="3606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689654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838200" y="721768"/>
            <a:ext cx="1051560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pt-BR" sz="2000" dirty="0" smtClean="0">
                <a:solidFill>
                  <a:srgbClr val="CA630E"/>
                </a:solidFill>
              </a:rPr>
              <a:t>O </a:t>
            </a:r>
            <a:r>
              <a:rPr lang="pt-BR" sz="2000" dirty="0">
                <a:solidFill>
                  <a:srgbClr val="CA630E"/>
                </a:solidFill>
              </a:rPr>
              <a:t>homem renascentista se opõe ao mundo de valores envelhecidos e inadequados às suas aspirações e ideais. Com uma vontade de afirmar a modernidade em relação à Idade Média e com a convicção de que o Renascimento era uma “idade nova”, as elites cultas desenvolveram um forte espirito critico, que não poupou nada nem ninguém. Desde o século XV os principais humanistas europeus, como foi o caso de Erasmo de </a:t>
            </a:r>
            <a:r>
              <a:rPr lang="pt-BR" sz="2000" dirty="0" err="1">
                <a:solidFill>
                  <a:srgbClr val="CA630E"/>
                </a:solidFill>
              </a:rPr>
              <a:t>Roterdão</a:t>
            </a:r>
            <a:r>
              <a:rPr lang="pt-BR" sz="2000" dirty="0">
                <a:solidFill>
                  <a:srgbClr val="CA630E"/>
                </a:solidFill>
              </a:rPr>
              <a:t> (1466-1536), fizeram críticas implacáveis à corrupção moral, à ignorância e à hipocrisia da sociedade e dos poderes instituídos.</a:t>
            </a:r>
            <a:endParaRPr lang="fr-FR" sz="2000" dirty="0">
              <a:solidFill>
                <a:srgbClr val="CA630E"/>
              </a:solidFill>
            </a:endParaRPr>
          </a:p>
          <a:p>
            <a:pPr marL="0" indent="0">
              <a:buNone/>
            </a:pPr>
            <a:endParaRPr lang="fr-FR" sz="2000" dirty="0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0" y="3017108"/>
            <a:ext cx="7620000" cy="304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CaixaDeTexto 4"/>
          <p:cNvSpPr txBox="1"/>
          <p:nvPr/>
        </p:nvSpPr>
        <p:spPr>
          <a:xfrm>
            <a:off x="6211330" y="4455379"/>
            <a:ext cx="1977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100" i="1" dirty="0" smtClean="0"/>
              <a:t>o</a:t>
            </a:r>
            <a:endParaRPr lang="fr-FR" sz="3100" i="1" dirty="0"/>
          </a:p>
        </p:txBody>
      </p:sp>
    </p:spTree>
    <p:extLst>
      <p:ext uri="{BB962C8B-B14F-4D97-AF65-F5344CB8AC3E}">
        <p14:creationId xmlns:p14="http://schemas.microsoft.com/office/powerpoint/2010/main" val="779715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6B47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5184" y="0"/>
            <a:ext cx="504163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7881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4616" y="1814384"/>
            <a:ext cx="4064000" cy="304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1555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sz="2700" b="1" dirty="0">
                <a:solidFill>
                  <a:srgbClr val="CA630E"/>
                </a:solidFill>
              </a:rPr>
              <a:t>3 – Como se explica o sucesso de aventureiros e dos homens de fortuna em Itália, na época do Renascimento?</a:t>
            </a:r>
            <a:r>
              <a:rPr lang="fr-FR" dirty="0"/>
              <a:t/>
            </a:r>
            <a:br>
              <a:rPr lang="fr-FR" dirty="0"/>
            </a:br>
            <a:endParaRPr lang="fr-F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pt-BR" sz="2200" dirty="0">
                <a:solidFill>
                  <a:srgbClr val="CA630E"/>
                </a:solidFill>
              </a:rPr>
              <a:t>O enfraquecimento dos vínculos sociais medievais permitiu a indivíduos que </a:t>
            </a:r>
            <a:r>
              <a:rPr lang="pt-BR" sz="2200" dirty="0" smtClean="0">
                <a:solidFill>
                  <a:srgbClr val="CA630E"/>
                </a:solidFill>
              </a:rPr>
              <a:t>pertenciam </a:t>
            </a:r>
            <a:r>
              <a:rPr lang="pt-BR" sz="2200" dirty="0">
                <a:solidFill>
                  <a:srgbClr val="CA630E"/>
                </a:solidFill>
              </a:rPr>
              <a:t>aos grupos que não eram nobres de se afirmarem na sociedade, de serem admirados e de desenvolver carreiras fora dos quadros tradicionais. Com a afirmação da burguesia como nova força econômica e política, a sociedade se tornou mais flexível e menos hierarquizada e menos disciplinada também. </a:t>
            </a:r>
            <a:endParaRPr lang="fr-FR" dirty="0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8975" y="3408407"/>
            <a:ext cx="5734050" cy="3352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8446312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854676" y="1458054"/>
            <a:ext cx="4994189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pt-BR" sz="2000" dirty="0" smtClean="0">
                <a:solidFill>
                  <a:srgbClr val="CA630E"/>
                </a:solidFill>
              </a:rPr>
              <a:t>Por </a:t>
            </a:r>
            <a:r>
              <a:rPr lang="pt-BR" sz="2000" dirty="0">
                <a:solidFill>
                  <a:srgbClr val="CA630E"/>
                </a:solidFill>
              </a:rPr>
              <a:t>exemplo, os chefes de guerra que comandavam tropas de mercenários (chamados “</a:t>
            </a:r>
            <a:r>
              <a:rPr lang="pt-BR" sz="2000" dirty="0" err="1">
                <a:solidFill>
                  <a:srgbClr val="CA630E"/>
                </a:solidFill>
              </a:rPr>
              <a:t>condottieri</a:t>
            </a:r>
            <a:r>
              <a:rPr lang="pt-BR" sz="2000" dirty="0">
                <a:solidFill>
                  <a:srgbClr val="CA630E"/>
                </a:solidFill>
              </a:rPr>
              <a:t>” na Itália do Renascimento) tinham um grande poder e podiam interferir nas decisões políticas. Erasmo da </a:t>
            </a:r>
            <a:r>
              <a:rPr lang="pt-BR" sz="2000" dirty="0" err="1">
                <a:solidFill>
                  <a:srgbClr val="CA630E"/>
                </a:solidFill>
              </a:rPr>
              <a:t>Nardi</a:t>
            </a:r>
            <a:r>
              <a:rPr lang="pt-BR" sz="2000" dirty="0">
                <a:solidFill>
                  <a:srgbClr val="CA630E"/>
                </a:solidFill>
              </a:rPr>
              <a:t> (conhecido por “</a:t>
            </a:r>
            <a:r>
              <a:rPr lang="pt-BR" sz="2000" dirty="0" err="1">
                <a:solidFill>
                  <a:srgbClr val="CA630E"/>
                </a:solidFill>
              </a:rPr>
              <a:t>il</a:t>
            </a:r>
            <a:r>
              <a:rPr lang="pt-BR" sz="2000" dirty="0">
                <a:solidFill>
                  <a:srgbClr val="CA630E"/>
                </a:solidFill>
              </a:rPr>
              <a:t> </a:t>
            </a:r>
            <a:r>
              <a:rPr lang="pt-BR" sz="2000" dirty="0" err="1">
                <a:solidFill>
                  <a:srgbClr val="CA630E"/>
                </a:solidFill>
              </a:rPr>
              <a:t>Gattamelata</a:t>
            </a:r>
            <a:r>
              <a:rPr lang="pt-BR" sz="2000" dirty="0">
                <a:solidFill>
                  <a:srgbClr val="CA630E"/>
                </a:solidFill>
              </a:rPr>
              <a:t>”), de origem humilde (era filho de padeiro) foi um aventureiro que se tornou </a:t>
            </a:r>
            <a:r>
              <a:rPr lang="pt-BR" sz="2000" dirty="0" err="1">
                <a:solidFill>
                  <a:srgbClr val="CA630E"/>
                </a:solidFill>
              </a:rPr>
              <a:t>condottieri</a:t>
            </a:r>
            <a:r>
              <a:rPr lang="pt-BR" sz="2000" dirty="0">
                <a:solidFill>
                  <a:srgbClr val="CA630E"/>
                </a:solidFill>
              </a:rPr>
              <a:t>, exemplificando a </a:t>
            </a:r>
            <a:r>
              <a:rPr lang="pt-BR" sz="2000" b="1" dirty="0">
                <a:solidFill>
                  <a:srgbClr val="CA630E"/>
                </a:solidFill>
              </a:rPr>
              <a:t>mobilidade social</a:t>
            </a:r>
            <a:r>
              <a:rPr lang="pt-BR" sz="2000" dirty="0">
                <a:solidFill>
                  <a:srgbClr val="CA630E"/>
                </a:solidFill>
              </a:rPr>
              <a:t> desta época do Renascimento que proporcionava a possibilidade de sucesso a indivíduos dotados e empreendedores</a:t>
            </a:r>
            <a:r>
              <a:rPr lang="pt-BR" sz="2200" dirty="0">
                <a:solidFill>
                  <a:srgbClr val="CA630E"/>
                </a:solidFill>
              </a:rPr>
              <a:t>. </a:t>
            </a:r>
            <a:endParaRPr lang="fr-FR" sz="2200" dirty="0">
              <a:solidFill>
                <a:srgbClr val="CA630E"/>
              </a:solidFill>
            </a:endParaRPr>
          </a:p>
          <a:p>
            <a:pPr marL="0" indent="0">
              <a:buNone/>
            </a:pPr>
            <a:endParaRPr lang="fr-FR" dirty="0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6908" y="1262792"/>
            <a:ext cx="3860800" cy="4546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69199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0414" y="238897"/>
            <a:ext cx="5612309" cy="6858000"/>
          </a:xfrm>
          <a:prstGeom prst="rect">
            <a:avLst/>
          </a:prstGeom>
        </p:spPr>
      </p:pic>
      <p:sp>
        <p:nvSpPr>
          <p:cNvPr id="3" name="CaixaDeTexto 2"/>
          <p:cNvSpPr txBox="1"/>
          <p:nvPr/>
        </p:nvSpPr>
        <p:spPr>
          <a:xfrm>
            <a:off x="6483187" y="6310184"/>
            <a:ext cx="336927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>
                <a:solidFill>
                  <a:srgbClr val="CA630E"/>
                </a:solidFill>
              </a:rPr>
              <a:t>Erasmo da </a:t>
            </a:r>
            <a:r>
              <a:rPr lang="pt-BR" sz="1200" dirty="0" err="1">
                <a:solidFill>
                  <a:srgbClr val="CA630E"/>
                </a:solidFill>
              </a:rPr>
              <a:t>Nardi</a:t>
            </a:r>
            <a:r>
              <a:rPr lang="pt-BR" sz="1200" dirty="0">
                <a:solidFill>
                  <a:srgbClr val="CA630E"/>
                </a:solidFill>
              </a:rPr>
              <a:t> (conhecido por “</a:t>
            </a:r>
            <a:r>
              <a:rPr lang="pt-BR" sz="1200" dirty="0" err="1">
                <a:solidFill>
                  <a:srgbClr val="CA630E"/>
                </a:solidFill>
              </a:rPr>
              <a:t>il</a:t>
            </a:r>
            <a:r>
              <a:rPr lang="pt-BR" sz="1200" dirty="0">
                <a:solidFill>
                  <a:srgbClr val="CA630E"/>
                </a:solidFill>
              </a:rPr>
              <a:t> </a:t>
            </a:r>
            <a:r>
              <a:rPr lang="pt-BR" sz="1200" dirty="0" err="1">
                <a:solidFill>
                  <a:srgbClr val="CA630E"/>
                </a:solidFill>
              </a:rPr>
              <a:t>Gattamelata</a:t>
            </a:r>
            <a:r>
              <a:rPr lang="pt-BR" sz="1200" dirty="0" smtClean="0">
                <a:solidFill>
                  <a:srgbClr val="CA630E"/>
                </a:solidFill>
              </a:rPr>
              <a:t>”)</a:t>
            </a:r>
            <a:endParaRPr lang="fr-FR" sz="1200" dirty="0">
              <a:solidFill>
                <a:srgbClr val="CA630E"/>
              </a:solidFill>
            </a:endParaRPr>
          </a:p>
        </p:txBody>
      </p:sp>
      <p:sp>
        <p:nvSpPr>
          <p:cNvPr id="4" name="CaixaDeTexto 3"/>
          <p:cNvSpPr txBox="1"/>
          <p:nvPr/>
        </p:nvSpPr>
        <p:spPr>
          <a:xfrm>
            <a:off x="1532242" y="2767921"/>
            <a:ext cx="2479589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b="1" dirty="0">
                <a:solidFill>
                  <a:srgbClr val="CA630E"/>
                </a:solidFill>
              </a:rPr>
              <a:t>Mobilidade social</a:t>
            </a:r>
            <a:r>
              <a:rPr lang="pt-BR" sz="2000" dirty="0">
                <a:solidFill>
                  <a:srgbClr val="CA630E"/>
                </a:solidFill>
              </a:rPr>
              <a:t> significa o fenômeno em que um indivíduo (ou um grupo) que pertence a determinada posição social</a:t>
            </a:r>
            <a:r>
              <a:rPr lang="pt-BR" sz="2000" b="1" dirty="0">
                <a:solidFill>
                  <a:srgbClr val="CA630E"/>
                </a:solidFill>
              </a:rPr>
              <a:t> </a:t>
            </a:r>
            <a:r>
              <a:rPr lang="pt-BR" sz="2000" dirty="0">
                <a:solidFill>
                  <a:srgbClr val="CA630E"/>
                </a:solidFill>
              </a:rPr>
              <a:t>transita para outra, de acordo com o sistema de estratificação social.</a:t>
            </a:r>
            <a:endParaRPr lang="fr-FR" sz="2000" dirty="0">
              <a:solidFill>
                <a:srgbClr val="CA630E"/>
              </a:solidFill>
            </a:endParaRPr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8086" y="395419"/>
            <a:ext cx="2247900" cy="2028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54771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304535" y="1350126"/>
            <a:ext cx="4170405" cy="4351338"/>
          </a:xfrm>
        </p:spPr>
        <p:txBody>
          <a:bodyPr/>
          <a:lstStyle/>
          <a:p>
            <a:pPr marL="0" indent="0" algn="ctr">
              <a:buNone/>
            </a:pPr>
            <a:r>
              <a:rPr lang="pt-BR" sz="2000" dirty="0">
                <a:solidFill>
                  <a:srgbClr val="CA630E"/>
                </a:solidFill>
              </a:rPr>
              <a:t>Podemos citar também Francesco </a:t>
            </a:r>
            <a:r>
              <a:rPr lang="pt-BR" sz="2000" dirty="0" err="1">
                <a:solidFill>
                  <a:srgbClr val="CA630E"/>
                </a:solidFill>
              </a:rPr>
              <a:t>Sforza</a:t>
            </a:r>
            <a:r>
              <a:rPr lang="pt-BR" sz="2000" dirty="0">
                <a:solidFill>
                  <a:srgbClr val="CA630E"/>
                </a:solidFill>
              </a:rPr>
              <a:t>, filho de um camponês, guardador de porcos durante a infância, tomou o lugar dos </a:t>
            </a:r>
            <a:r>
              <a:rPr lang="pt-BR" sz="2000" dirty="0" err="1">
                <a:solidFill>
                  <a:srgbClr val="CA630E"/>
                </a:solidFill>
              </a:rPr>
              <a:t>Viscondi</a:t>
            </a:r>
            <a:r>
              <a:rPr lang="pt-BR" sz="2000" dirty="0">
                <a:solidFill>
                  <a:srgbClr val="CA630E"/>
                </a:solidFill>
              </a:rPr>
              <a:t> em Milão. Foi um excelente combatente e a serviço do duque de Milão mostrou valor e mais de uma vez salvou o ducado e como recompensa se casou com a filha legítima de Filipe Maria Visconti. Francesco </a:t>
            </a:r>
            <a:r>
              <a:rPr lang="pt-BR" sz="2000" dirty="0" err="1">
                <a:solidFill>
                  <a:srgbClr val="CA630E"/>
                </a:solidFill>
              </a:rPr>
              <a:t>Sforza</a:t>
            </a:r>
            <a:r>
              <a:rPr lang="pt-BR" sz="2000" dirty="0">
                <a:solidFill>
                  <a:srgbClr val="CA630E"/>
                </a:solidFill>
              </a:rPr>
              <a:t> foi designado duque de Milão, substituindo a antiga dinastia Visconti.</a:t>
            </a:r>
            <a:endParaRPr lang="fr-FR" sz="2000" dirty="0">
              <a:solidFill>
                <a:srgbClr val="CA630E"/>
              </a:solidFill>
            </a:endParaRPr>
          </a:p>
          <a:p>
            <a:endParaRPr lang="fr-FR" dirty="0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69224" y="2185086"/>
            <a:ext cx="1139952" cy="1828800"/>
          </a:xfrm>
          <a:prstGeom prst="rect">
            <a:avLst/>
          </a:prstGeom>
        </p:spPr>
      </p:pic>
      <p:sp>
        <p:nvSpPr>
          <p:cNvPr id="5" name="CaixaDeTexto 4"/>
          <p:cNvSpPr txBox="1"/>
          <p:nvPr/>
        </p:nvSpPr>
        <p:spPr>
          <a:xfrm>
            <a:off x="8198708" y="4176583"/>
            <a:ext cx="13262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>
                <a:solidFill>
                  <a:srgbClr val="CA630E"/>
                </a:solidFill>
              </a:rPr>
              <a:t>Francesco </a:t>
            </a:r>
            <a:r>
              <a:rPr lang="pt-BR" sz="1200" dirty="0" err="1">
                <a:solidFill>
                  <a:srgbClr val="CA630E"/>
                </a:solidFill>
              </a:rPr>
              <a:t>Sforza</a:t>
            </a:r>
            <a:endParaRPr lang="fr-FR" sz="1200" dirty="0">
              <a:solidFill>
                <a:srgbClr val="CA630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1141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164" y="0"/>
            <a:ext cx="10058400" cy="6737909"/>
          </a:xfrm>
          <a:prstGeom prst="rect">
            <a:avLst/>
          </a:prstGeom>
        </p:spPr>
      </p:pic>
      <p:sp>
        <p:nvSpPr>
          <p:cNvPr id="5" name="CaixaDeTexto 4"/>
          <p:cNvSpPr txBox="1"/>
          <p:nvPr/>
        </p:nvSpPr>
        <p:spPr>
          <a:xfrm rot="18920530">
            <a:off x="-87329" y="568133"/>
            <a:ext cx="15791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dirty="0">
                <a:solidFill>
                  <a:srgbClr val="1D79C0"/>
                </a:solidFill>
              </a:rPr>
              <a:t>c</a:t>
            </a:r>
            <a:r>
              <a:rPr lang="fr-FR" sz="2000" dirty="0" smtClean="0">
                <a:solidFill>
                  <a:srgbClr val="1D79C0"/>
                </a:solidFill>
              </a:rPr>
              <a:t>arta mental</a:t>
            </a:r>
            <a:endParaRPr lang="fr-FR" sz="2000" dirty="0">
              <a:solidFill>
                <a:srgbClr val="1D79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5084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Quadro 3"/>
          <p:cNvSpPr/>
          <p:nvPr/>
        </p:nvSpPr>
        <p:spPr>
          <a:xfrm>
            <a:off x="172994" y="65903"/>
            <a:ext cx="11821297" cy="6705600"/>
          </a:xfrm>
          <a:prstGeom prst="frame">
            <a:avLst/>
          </a:prstGeom>
          <a:solidFill>
            <a:srgbClr val="E3C292"/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0500" y="1270000"/>
            <a:ext cx="9271000" cy="4318000"/>
          </a:xfrm>
          <a:prstGeom prst="rect">
            <a:avLst/>
          </a:prstGeom>
        </p:spPr>
      </p:pic>
      <p:sp>
        <p:nvSpPr>
          <p:cNvPr id="9" name="CaixaDeTexto 8"/>
          <p:cNvSpPr txBox="1"/>
          <p:nvPr/>
        </p:nvSpPr>
        <p:spPr>
          <a:xfrm>
            <a:off x="5799437" y="5995085"/>
            <a:ext cx="5931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err="1" smtClean="0">
                <a:solidFill>
                  <a:srgbClr val="CA630E"/>
                </a:solidFill>
              </a:rPr>
              <a:t>Fim</a:t>
            </a:r>
            <a:endParaRPr lang="fr-FR" dirty="0">
              <a:solidFill>
                <a:srgbClr val="CA630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449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834" y="428368"/>
            <a:ext cx="10058400" cy="6040315"/>
          </a:xfrm>
          <a:prstGeom prst="rect">
            <a:avLst/>
          </a:prstGeom>
        </p:spPr>
      </p:pic>
      <p:sp>
        <p:nvSpPr>
          <p:cNvPr id="7" name="Retângulo 6"/>
          <p:cNvSpPr/>
          <p:nvPr/>
        </p:nvSpPr>
        <p:spPr>
          <a:xfrm>
            <a:off x="5832389" y="2850292"/>
            <a:ext cx="535460" cy="12356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CaixaDeTexto 7"/>
          <p:cNvSpPr txBox="1"/>
          <p:nvPr/>
        </p:nvSpPr>
        <p:spPr>
          <a:xfrm>
            <a:off x="5733535" y="2796743"/>
            <a:ext cx="72904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" b="1" dirty="0">
                <a:latin typeface="Adobe Gothic Std B" panose="020B0800000000000000" pitchFamily="34" charset="-128"/>
                <a:ea typeface="Adobe Gothic Std B" panose="020B0800000000000000" pitchFamily="34" charset="-128"/>
              </a:rPr>
              <a:t>consciência</a:t>
            </a:r>
            <a:endParaRPr lang="fr-FR" sz="800" b="1" dirty="0">
              <a:latin typeface="Adobe Gothic Std B" panose="020B0800000000000000" pitchFamily="34" charset="-128"/>
              <a:ea typeface="Adobe Gothic Std B" panose="020B0800000000000000" pitchFamily="34" charset="-128"/>
            </a:endParaRPr>
          </a:p>
        </p:txBody>
      </p:sp>
      <p:sp>
        <p:nvSpPr>
          <p:cNvPr id="10" name="Retângulo 9"/>
          <p:cNvSpPr/>
          <p:nvPr/>
        </p:nvSpPr>
        <p:spPr>
          <a:xfrm>
            <a:off x="5630562" y="5857102"/>
            <a:ext cx="205946" cy="107091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CaixaDeTexto 10"/>
          <p:cNvSpPr txBox="1"/>
          <p:nvPr/>
        </p:nvSpPr>
        <p:spPr>
          <a:xfrm>
            <a:off x="5556420" y="5799436"/>
            <a:ext cx="38306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900" b="1" dirty="0" smtClean="0"/>
              <a:t>XIV</a:t>
            </a:r>
            <a:endParaRPr lang="fr-FR" sz="900" b="1" dirty="0"/>
          </a:p>
        </p:txBody>
      </p:sp>
    </p:spTree>
    <p:extLst>
      <p:ext uri="{BB962C8B-B14F-4D97-AF65-F5344CB8AC3E}">
        <p14:creationId xmlns:p14="http://schemas.microsoft.com/office/powerpoint/2010/main" val="42699623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sz="2700" b="1" dirty="0">
                <a:solidFill>
                  <a:srgbClr val="CA630E"/>
                </a:solidFill>
              </a:rPr>
              <a:t>1 - Concorda com a afirmação de que o Humanismo e o Renascimento provocaram uma “revolução cultural</a:t>
            </a:r>
            <a:r>
              <a:rPr lang="pt-BR" sz="2700" b="1" dirty="0" smtClean="0">
                <a:solidFill>
                  <a:srgbClr val="CA630E"/>
                </a:solidFill>
              </a:rPr>
              <a:t>”? </a:t>
            </a:r>
            <a:r>
              <a:rPr lang="pt-BR" sz="2700" b="1" dirty="0">
                <a:solidFill>
                  <a:srgbClr val="CA630E"/>
                </a:solidFill>
              </a:rPr>
              <a:t>Justifique.</a:t>
            </a:r>
            <a:r>
              <a:rPr lang="fr-FR" dirty="0"/>
              <a:t/>
            </a:r>
            <a:br>
              <a:rPr lang="fr-FR" dirty="0"/>
            </a:br>
            <a:endParaRPr lang="fr-F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714632" y="2666056"/>
            <a:ext cx="5381368" cy="2087348"/>
          </a:xfrm>
        </p:spPr>
        <p:txBody>
          <a:bodyPr/>
          <a:lstStyle/>
          <a:p>
            <a:pPr marL="0" indent="0" algn="ctr">
              <a:buNone/>
            </a:pPr>
            <a:r>
              <a:rPr lang="pt-BR" sz="2000" dirty="0">
                <a:solidFill>
                  <a:srgbClr val="CA630E"/>
                </a:solidFill>
              </a:rPr>
              <a:t>O Renascimento é um fenômeno essencialmente italiano onde cidades como Florença, Siena, Roma, Milão e Veneza foram palco de um extraordinário florescimento artístico, com uma valorização do artista e uma valorização dos indivíduos que se destacam.</a:t>
            </a:r>
            <a:endParaRPr lang="fr-FR" sz="2000" dirty="0">
              <a:solidFill>
                <a:srgbClr val="CA630E"/>
              </a:solidFill>
            </a:endParaRPr>
          </a:p>
          <a:p>
            <a:pPr marL="0" indent="0">
              <a:buNone/>
            </a:pPr>
            <a:endParaRPr lang="fr-FR" dirty="0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5312" y="1242498"/>
            <a:ext cx="5018488" cy="49344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9254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4DB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3577" y="1260390"/>
            <a:ext cx="5447957" cy="408596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016412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755822" y="112152"/>
            <a:ext cx="10515600" cy="4351338"/>
          </a:xfrm>
        </p:spPr>
        <p:txBody>
          <a:bodyPr/>
          <a:lstStyle/>
          <a:p>
            <a:pPr marL="0" indent="0" algn="ctr">
              <a:buNone/>
            </a:pPr>
            <a:r>
              <a:rPr lang="pt-BR" sz="2000" dirty="0">
                <a:solidFill>
                  <a:srgbClr val="CA630E"/>
                </a:solidFill>
              </a:rPr>
              <a:t>O Humanismo e o Renascimento provocaram uma “revolução cultural”. O Renascimento e o Humanismo são fenômenos tipicamente europeus que motivaram uma mudança total da maneira de pensar. O Renascimento libertou o homem dos constrangimentos do </a:t>
            </a:r>
            <a:r>
              <a:rPr lang="pt-BR" sz="2000">
                <a:solidFill>
                  <a:srgbClr val="CA630E"/>
                </a:solidFill>
              </a:rPr>
              <a:t>passado </a:t>
            </a:r>
            <a:r>
              <a:rPr lang="pt-BR" sz="2000" smtClean="0">
                <a:solidFill>
                  <a:srgbClr val="CA630E"/>
                </a:solidFill>
              </a:rPr>
              <a:t>(corporativos</a:t>
            </a:r>
            <a:r>
              <a:rPr lang="pt-BR" sz="2000" dirty="0">
                <a:solidFill>
                  <a:srgbClr val="CA630E"/>
                </a:solidFill>
              </a:rPr>
              <a:t>, religiosos ou da sociedade) e o colocou no centro do mundo (antropocentrismo, “homem no centro”). Na Idade Média, o indivíduo é visto somente como parte do coletivo, não destacável do todo social.  O termo Humanismo surgiu no século XVI para designar as atitudes renascentistas que enfatizavam o homem e sua posição privilegiada na Terra. </a:t>
            </a:r>
            <a:endParaRPr lang="fr-FR" sz="2000" dirty="0">
              <a:solidFill>
                <a:srgbClr val="CA630E"/>
              </a:solidFill>
            </a:endParaRPr>
          </a:p>
          <a:p>
            <a:pPr marL="0" indent="0">
              <a:buNone/>
            </a:pPr>
            <a:endParaRPr lang="fr-FR" dirty="0"/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6608" y="2175291"/>
            <a:ext cx="3394027" cy="46168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1296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0150" y="831850"/>
            <a:ext cx="9791700" cy="5194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1488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838200" y="4280501"/>
            <a:ext cx="10515600" cy="4351338"/>
          </a:xfrm>
        </p:spPr>
        <p:txBody>
          <a:bodyPr/>
          <a:lstStyle/>
          <a:p>
            <a:pPr marL="0" indent="0" algn="ctr">
              <a:buNone/>
            </a:pPr>
            <a:r>
              <a:rPr lang="pt-BR" sz="2000" dirty="0">
                <a:solidFill>
                  <a:srgbClr val="CA630E"/>
                </a:solidFill>
              </a:rPr>
              <a:t>Fruto do Renascimento, o Humanismo é uma corrente filosófica inspirada na cultura da Antiguidade Clássica (Grécia e Roma) e que buscava na razão as explicações para os fenômenos humanos e naturais. A influência da cultura grega despertou para uma nova mentalidade.</a:t>
            </a:r>
            <a:endParaRPr lang="fr-FR" sz="2000" dirty="0">
              <a:solidFill>
                <a:srgbClr val="CA630E"/>
              </a:solidFill>
            </a:endParaRPr>
          </a:p>
          <a:p>
            <a:pPr marL="0" indent="0" algn="ctr" fontAlgn="ctr">
              <a:buNone/>
            </a:pPr>
            <a:r>
              <a:rPr lang="pt-BR" sz="2000" dirty="0">
                <a:solidFill>
                  <a:srgbClr val="CA630E"/>
                </a:solidFill>
              </a:rPr>
              <a:t>O Renascimento e o Humanismo influenciaram o homem visto que até a maneira de encarar o homem e o universo foi transformada com o aparecimento do Humanismo. O Renascimento e o Humanismo deram ao homem uma nova visão </a:t>
            </a:r>
            <a:r>
              <a:rPr lang="pt-BR" sz="2000" dirty="0" smtClean="0">
                <a:solidFill>
                  <a:srgbClr val="CA630E"/>
                </a:solidFill>
              </a:rPr>
              <a:t>do </a:t>
            </a:r>
            <a:r>
              <a:rPr lang="pt-BR" sz="2000" dirty="0">
                <a:solidFill>
                  <a:srgbClr val="CA630E"/>
                </a:solidFill>
              </a:rPr>
              <a:t>mundo, que se chocava com a antiga visão medieval. </a:t>
            </a:r>
            <a:endParaRPr lang="fr-FR" sz="2000" dirty="0">
              <a:solidFill>
                <a:srgbClr val="CA630E"/>
              </a:solidFill>
            </a:endParaRPr>
          </a:p>
          <a:p>
            <a:pPr marL="0" indent="0">
              <a:buNone/>
            </a:pPr>
            <a:r>
              <a:rPr lang="fr-FR" dirty="0" smtClean="0"/>
              <a:t> </a:t>
            </a:r>
            <a:endParaRPr lang="fr-FR" dirty="0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5246" y="292100"/>
            <a:ext cx="5201508" cy="364105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1802697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838200" y="466378"/>
            <a:ext cx="10515600" cy="4351338"/>
          </a:xfrm>
        </p:spPr>
        <p:txBody>
          <a:bodyPr/>
          <a:lstStyle/>
          <a:p>
            <a:pPr marL="0" indent="0" algn="ctr">
              <a:buNone/>
            </a:pPr>
            <a:r>
              <a:rPr lang="pt-BR" sz="2000" dirty="0">
                <a:solidFill>
                  <a:srgbClr val="CA630E"/>
                </a:solidFill>
              </a:rPr>
              <a:t>Não existiu um corte brutal entre a Idade Média e o Renascimento, mas entre uma época e outra houve um enfraquecimento dos vínculos sociais e uma tomada de consciência do seu valor que permitiram associar o </a:t>
            </a:r>
            <a:r>
              <a:rPr lang="pt-BR" sz="2000" dirty="0" smtClean="0">
                <a:solidFill>
                  <a:srgbClr val="CA630E"/>
                </a:solidFill>
              </a:rPr>
              <a:t>homem </a:t>
            </a:r>
            <a:r>
              <a:rPr lang="pt-BR" sz="2000" dirty="0">
                <a:solidFill>
                  <a:srgbClr val="CA630E"/>
                </a:solidFill>
              </a:rPr>
              <a:t>renascentista a um homem “universal” ou “multifacetado” – hábil nas letras e na ciência, cortesão, soldado. O racionalismo, o individualismo, o gosto pela eficácia, pelo Direito, pela História, pelas Ciências Exatas constitui as bases deste novo pensamento “laico” e “universal”. Seja no mundo físico seja no espiritual, o </a:t>
            </a:r>
            <a:r>
              <a:rPr lang="pt-BR" sz="2000" dirty="0" smtClean="0">
                <a:solidFill>
                  <a:srgbClr val="CA630E"/>
                </a:solidFill>
              </a:rPr>
              <a:t>ser </a:t>
            </a:r>
            <a:r>
              <a:rPr lang="pt-BR" sz="2000" dirty="0">
                <a:solidFill>
                  <a:srgbClr val="CA630E"/>
                </a:solidFill>
              </a:rPr>
              <a:t>humano passa a ser mais livre para tomar as suas próprias decisões e arcar com as suas escolhas. </a:t>
            </a:r>
            <a:endParaRPr lang="fr-FR" sz="2000" dirty="0">
              <a:solidFill>
                <a:srgbClr val="CA630E"/>
              </a:solidFill>
            </a:endParaRPr>
          </a:p>
          <a:p>
            <a:pPr marL="0" indent="0">
              <a:buNone/>
            </a:pPr>
            <a:endParaRPr lang="fr-FR" dirty="0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0133" y="2752775"/>
            <a:ext cx="4671733" cy="3503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075433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9"/>
  <p:tag name="MMPROD_UIDATA" val="&lt;database version=&quot;11.0&quot;&gt;&lt;object type=&quot;1&quot; unique_id=&quot;10001&quot;&gt;&lt;object type=&quot;8&quot; unique_id=&quot;19325&quot;&gt;&lt;/object&gt;&lt;object type=&quot;2&quot; unique_id=&quot;19326&quot;&gt;&lt;object type=&quot;3&quot; unique_id=&quot;19328&quot;&gt;&lt;property id=&quot;20148&quot; value=&quot;5&quot;/&gt;&lt;property id=&quot;20300&quot; value=&quot;Diapositive 1 - &amp;quot;Alexandre Houdelier&amp;quot;&quot;/&gt;&lt;property id=&quot;20307&quot; value=&quot;257&quot;/&gt;&lt;/object&gt;&lt;object type=&quot;3&quot; unique_id=&quot;19374&quot;&gt;&lt;property id=&quot;20148&quot; value=&quot;5&quot;/&gt;&lt;property id=&quot;20300&quot; value=&quot;Diapositive 17&quot;/&gt;&lt;property id=&quot;20307&quot; value=&quot;258&quot;/&gt;&lt;/object&gt;&lt;object type=&quot;3&quot; unique_id=&quot;19375&quot;&gt;&lt;property id=&quot;20148&quot; value=&quot;5&quot;/&gt;&lt;property id=&quot;20300&quot; value=&quot;Diapositive 14&quot;/&gt;&lt;property id=&quot;20307&quot; value=&quot;259&quot;/&gt;&lt;/object&gt;&lt;object type=&quot;3&quot; unique_id=&quot;19432&quot;&gt;&lt;property id=&quot;20148&quot; value=&quot;5&quot;/&gt;&lt;property id=&quot;20300&quot; value=&quot;Diapositive 26&quot;/&gt;&lt;property id=&quot;20307&quot; value=&quot;264&quot;/&gt;&lt;/object&gt;&lt;object type=&quot;3&quot; unique_id=&quot;19433&quot;&gt;&lt;property id=&quot;20148&quot; value=&quot;5&quot;/&gt;&lt;property id=&quot;20300&quot; value=&quot;Diapositive 2&quot;/&gt;&lt;property id=&quot;20307&quot; value=&quot;263&quot;/&gt;&lt;/object&gt;&lt;object type=&quot;3&quot; unique_id=&quot;19555&quot;&gt;&lt;property id=&quot;20148&quot; value=&quot;5&quot;/&gt;&lt;property id=&quot;20300&quot; value=&quot;Diapositive 15&quot;/&gt;&lt;property id=&quot;20307&quot; value=&quot;265&quot;/&gt;&lt;/object&gt;&lt;object type=&quot;3&quot; unique_id=&quot;19628&quot;&gt;&lt;property id=&quot;20148&quot; value=&quot;5&quot;/&gt;&lt;property id=&quot;20300&quot; value=&quot;Diapositive 23&quot;/&gt;&lt;property id=&quot;20307&quot; value=&quot;267&quot;/&gt;&lt;/object&gt;&lt;object type=&quot;3&quot; unique_id=&quot;19700&quot;&gt;&lt;property id=&quot;20148&quot; value=&quot;5&quot;/&gt;&lt;property id=&quot;20300&quot; value=&quot;Diapositive 3&quot;/&gt;&lt;property id=&quot;20307&quot; value=&quot;268&quot;/&gt;&lt;/object&gt;&lt;object type=&quot;3&quot; unique_id=&quot;19806&quot;&gt;&lt;property id=&quot;20148&quot; value=&quot;5&quot;/&gt;&lt;property id=&quot;20300&quot; value=&quot;Diapositive 4 - &amp;quot;1 - Concorda com a afirmação de que o Humanismo e o Renascimento provocaram uma “revolução cultural”? Justifi&quot;/&gt;&lt;property id=&quot;20307&quot; value=&quot;269&quot;/&gt;&lt;/object&gt;&lt;object type=&quot;3&quot; unique_id=&quot;19855&quot;&gt;&lt;property id=&quot;20148&quot; value=&quot;5&quot;/&gt;&lt;property id=&quot;20300&quot; value=&quot;Diapositive 5&quot;/&gt;&lt;property id=&quot;20307&quot; value=&quot;270&quot;/&gt;&lt;/object&gt;&lt;object type=&quot;3&quot; unique_id=&quot;19924&quot;&gt;&lt;property id=&quot;20148&quot; value=&quot;5&quot;/&gt;&lt;property id=&quot;20300&quot; value=&quot;Diapositive 6&quot;/&gt;&lt;property id=&quot;20307&quot; value=&quot;271&quot;/&gt;&lt;/object&gt;&lt;object type=&quot;3&quot; unique_id=&quot;19925&quot;&gt;&lt;property id=&quot;20148&quot; value=&quot;5&quot;/&gt;&lt;property id=&quot;20300&quot; value=&quot;Diapositive 8&quot;/&gt;&lt;property id=&quot;20307&quot; value=&quot;272&quot;/&gt;&lt;/object&gt;&lt;object type=&quot;3&quot; unique_id=&quot;20021&quot;&gt;&lt;property id=&quot;20148&quot; value=&quot;5&quot;/&gt;&lt;property id=&quot;20300&quot; value=&quot;Diapositive 25&quot;/&gt;&lt;property id=&quot;20307&quot; value=&quot;273&quot;/&gt;&lt;/object&gt;&lt;object type=&quot;3&quot; unique_id=&quot;20082&quot;&gt;&lt;property id=&quot;20148&quot; value=&quot;5&quot;/&gt;&lt;property id=&quot;20300&quot; value=&quot;Diapositive 9&quot;/&gt;&lt;property id=&quot;20307&quot; value=&quot;274&quot;/&gt;&lt;/object&gt;&lt;object type=&quot;3&quot; unique_id=&quot;20146&quot;&gt;&lt;property id=&quot;20148&quot; value=&quot;5&quot;/&gt;&lt;property id=&quot;20300&quot; value=&quot;Diapositive 11&quot;/&gt;&lt;property id=&quot;20307&quot; value=&quot;275&quot;/&gt;&lt;/object&gt;&lt;object type=&quot;3&quot; unique_id=&quot;20213&quot;&gt;&lt;property id=&quot;20148&quot; value=&quot;5&quot;/&gt;&lt;property id=&quot;20300&quot; value=&quot;Diapositive 7&quot;/&gt;&lt;property id=&quot;20307&quot; value=&quot;276&quot;/&gt;&lt;/object&gt;&lt;object type=&quot;3&quot; unique_id=&quot;20283&quot;&gt;&lt;property id=&quot;20148&quot; value=&quot;5&quot;/&gt;&lt;property id=&quot;20300&quot; value=&quot;Diapositive 12&quot;/&gt;&lt;property id=&quot;20307&quot; value=&quot;277&quot;/&gt;&lt;/object&gt;&lt;object type=&quot;3&quot; unique_id=&quot;20480&quot;&gt;&lt;property id=&quot;20148&quot; value=&quot;5&quot;/&gt;&lt;property id=&quot;20300&quot; value=&quot;Diapositive 13&quot;/&gt;&lt;property id=&quot;20307&quot; value=&quot;279&quot;/&gt;&lt;/object&gt;&lt;object type=&quot;3&quot; unique_id=&quot;20611&quot;&gt;&lt;property id=&quot;20148&quot; value=&quot;5&quot;/&gt;&lt;property id=&quot;20300&quot; value=&quot;Diapositive 16 - &amp;quot;2 – Quais são os destinatários da crítica social de Erasmo? Que críticas lhes faz? &amp;quot;&quot;/&gt;&lt;property id=&quot;20307&quot; value=&quot;280&quot;/&gt;&lt;/object&gt;&lt;object type=&quot;3&quot; unique_id=&quot;20717&quot;&gt;&lt;property id=&quot;20148&quot; value=&quot;5&quot;/&gt;&lt;property id=&quot;20300&quot; value=&quot;Diapositive 10&quot;/&gt;&lt;property id=&quot;20307&quot; value=&quot;281&quot;/&gt;&lt;/object&gt;&lt;object type=&quot;3&quot; unique_id=&quot;20799&quot;&gt;&lt;property id=&quot;20148&quot; value=&quot;5&quot;/&gt;&lt;property id=&quot;20300&quot; value=&quot;Diapositive 20&quot;/&gt;&lt;property id=&quot;20307&quot; value=&quot;282&quot;/&gt;&lt;/object&gt;&lt;object type=&quot;3&quot; unique_id=&quot;21024&quot;&gt;&lt;property id=&quot;20148&quot; value=&quot;5&quot;/&gt;&lt;property id=&quot;20300&quot; value=&quot;Diapositive 18&quot;/&gt;&lt;property id=&quot;20307&quot; value=&quot;283&quot;/&gt;&lt;/object&gt;&lt;object type=&quot;3&quot; unique_id=&quot;21460&quot;&gt;&lt;property id=&quot;20148&quot; value=&quot;5&quot;/&gt;&lt;property id=&quot;20300&quot; value=&quot;Diapositive 19&quot;/&gt;&lt;property id=&quot;20307&quot; value=&quot;284&quot;/&gt;&lt;/object&gt;&lt;object type=&quot;3&quot; unique_id=&quot;21611&quot;&gt;&lt;property id=&quot;20148&quot; value=&quot;5&quot;/&gt;&lt;property id=&quot;20300&quot; value=&quot;Diapositive 21 - &amp;quot;3 – Como se explica o sucesso de aventureiros e dos homens de fortuna em Itália, na época do Renascimento? &amp;quot;&quot;/&gt;&lt;property id=&quot;20307&quot; value=&quot;285&quot;/&gt;&lt;/object&gt;&lt;object type=&quot;3&quot; unique_id=&quot;21705&quot;&gt;&lt;property id=&quot;20148&quot; value=&quot;5&quot;/&gt;&lt;property id=&quot;20300&quot; value=&quot;Diapositive 22&quot;/&gt;&lt;property id=&quot;20307&quot; value=&quot;286&quot;/&gt;&lt;/object&gt;&lt;object type=&quot;3&quot; unique_id=&quot;21986&quot;&gt;&lt;property id=&quot;20148&quot; value=&quot;5&quot;/&gt;&lt;property id=&quot;20300&quot; value=&quot;Diapositive 24&quot;/&gt;&lt;property id=&quot;20307&quot; value=&quot;287&quot;/&gt;&lt;/object&gt;&lt;/object&gt;&lt;/object&gt;&lt;/database&gt;"/>
  <p:tag name="SECTOMILLISECCONVERTED" val="1"/>
</p:tagLst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586</TotalTime>
  <Words>990</Words>
  <Application>Microsoft Office PowerPoint</Application>
  <PresentationFormat>Widescreen</PresentationFormat>
  <Paragraphs>33</Paragraphs>
  <Slides>26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26</vt:i4>
      </vt:variant>
    </vt:vector>
  </HeadingPairs>
  <TitlesOfParts>
    <vt:vector size="31" baseType="lpstr">
      <vt:lpstr>Adobe Gothic Std B</vt:lpstr>
      <vt:lpstr>Arial</vt:lpstr>
      <vt:lpstr>Calibri</vt:lpstr>
      <vt:lpstr>Calibri Light</vt:lpstr>
      <vt:lpstr>Tema do Office</vt:lpstr>
      <vt:lpstr>Alexandre Houdelier</vt:lpstr>
      <vt:lpstr>Apresentação do PowerPoint</vt:lpstr>
      <vt:lpstr>Apresentação do PowerPoint</vt:lpstr>
      <vt:lpstr>1 - Concorda com a afirmação de que o Humanismo e o Renascimento provocaram uma “revolução cultural”? Justifique. 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2 – Quais são os destinatários da crítica social de Erasmo? Que críticas lhes faz? </vt:lpstr>
      <vt:lpstr>Apresentação do PowerPoint</vt:lpstr>
      <vt:lpstr>Apresentação do PowerPoint</vt:lpstr>
      <vt:lpstr>Apresentação do PowerPoint</vt:lpstr>
      <vt:lpstr>Apresentação do PowerPoint</vt:lpstr>
      <vt:lpstr>3 – Como se explica o sucesso de aventureiros e dos homens de fortuna em Itália, na época do Renascimento? 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Claudia Houdelier</dc:creator>
  <cp:lastModifiedBy>Claudia Houdelier</cp:lastModifiedBy>
  <cp:revision>90</cp:revision>
  <dcterms:created xsi:type="dcterms:W3CDTF">2022-03-23T08:17:29Z</dcterms:created>
  <dcterms:modified xsi:type="dcterms:W3CDTF">2022-04-02T08:43:42Z</dcterms:modified>
</cp:coreProperties>
</file>